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79" r:id="rId4"/>
    <p:sldId id="278" r:id="rId5"/>
    <p:sldId id="261" r:id="rId6"/>
    <p:sldId id="262" r:id="rId7"/>
    <p:sldId id="263" r:id="rId8"/>
    <p:sldId id="264" r:id="rId9"/>
    <p:sldId id="265" r:id="rId10"/>
    <p:sldId id="266" r:id="rId11"/>
    <p:sldId id="267" r:id="rId12"/>
    <p:sldId id="269" r:id="rId13"/>
    <p:sldId id="260" r:id="rId14"/>
    <p:sldId id="268" r:id="rId15"/>
    <p:sldId id="280" r:id="rId16"/>
    <p:sldId id="281" r:id="rId17"/>
    <p:sldId id="270" r:id="rId18"/>
    <p:sldId id="273" r:id="rId19"/>
    <p:sldId id="274" r:id="rId20"/>
    <p:sldId id="272" r:id="rId21"/>
    <p:sldId id="276" r:id="rId22"/>
  </p:sldIdLst>
  <p:sldSz cx="18288000" cy="10287000"/>
  <p:notesSz cx="6858000" cy="9144000"/>
  <p:embeddedFontLst>
    <p:embeddedFont>
      <p:font typeface="Montserrat" panose="00000500000000000000" pitchFamily="2" charset="0"/>
      <p:regular r:id="rId23"/>
      <p:bold r:id="rId24"/>
      <p:italic r:id="rId25"/>
      <p:boldItalic r:id="rId26"/>
    </p:embeddedFont>
    <p:embeddedFont>
      <p:font typeface="Montserrat Bold" panose="020B0604020202020204" charset="0"/>
      <p:regular r:id="rId27"/>
    </p:embeddedFont>
    <p:embeddedFont>
      <p:font typeface="Vintage Rotter"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0" d="100"/>
          <a:sy n="50" d="100"/>
        </p:scale>
        <p:origin x="946"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5.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6900"/>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1375744" y="3283462"/>
            <a:ext cx="14052768" cy="4308872"/>
          </a:xfrm>
          <a:prstGeom prst="rect">
            <a:avLst/>
          </a:prstGeom>
        </p:spPr>
        <p:txBody>
          <a:bodyPr lIns="0" tIns="0" rIns="0" bIns="0" rtlCol="0" anchor="t">
            <a:spAutoFit/>
          </a:bodyPr>
          <a:lstStyle/>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Introduction to MUN</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Flow of Debate</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Points and Motions</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How to write an effective speech?</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Research and Preparation</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Position Papers</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Resolution Papers</a:t>
            </a:r>
          </a:p>
          <a:p>
            <a:pPr marL="842008" lvl="1" indent="-421004" algn="l">
              <a:lnSpc>
                <a:spcPts val="4172"/>
              </a:lnSpc>
              <a:buFont typeface="Arial"/>
              <a:buChar char="•"/>
            </a:pPr>
            <a:r>
              <a:rPr lang="en-US" sz="3899" b="1" dirty="0">
                <a:solidFill>
                  <a:srgbClr val="FFFFFF"/>
                </a:solidFill>
                <a:latin typeface="Montserrat Bold"/>
                <a:ea typeface="Montserrat Bold"/>
                <a:cs typeface="Montserrat Bold"/>
                <a:sym typeface="Montserrat Bold"/>
              </a:rPr>
              <a:t>Q&amp;A Session</a:t>
            </a:r>
          </a:p>
        </p:txBody>
      </p:sp>
      <p:sp>
        <p:nvSpPr>
          <p:cNvPr id="8" name="TextBox 8"/>
          <p:cNvSpPr txBox="1"/>
          <p:nvPr/>
        </p:nvSpPr>
        <p:spPr>
          <a:xfrm>
            <a:off x="7074977" y="1476375"/>
            <a:ext cx="3653622" cy="1201957"/>
          </a:xfrm>
          <a:prstGeom prst="rect">
            <a:avLst/>
          </a:prstGeom>
        </p:spPr>
        <p:txBody>
          <a:bodyPr lIns="0" tIns="0" rIns="0" bIns="0" rtlCol="0" anchor="t">
            <a:spAutoFit/>
          </a:bodyPr>
          <a:lstStyle/>
          <a:p>
            <a:pPr algn="ctr">
              <a:lnSpc>
                <a:spcPts val="7706"/>
              </a:lnSpc>
            </a:pPr>
            <a:r>
              <a:rPr lang="en-US" sz="10414" spc="343">
                <a:solidFill>
                  <a:srgbClr val="FFFFFF"/>
                </a:solidFill>
                <a:latin typeface="Vintage Rotter"/>
                <a:ea typeface="Vintage Rotter"/>
                <a:cs typeface="Vintage Rotter"/>
                <a:sym typeface="Vintage Rotter"/>
              </a:rPr>
              <a:t>Agenda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1028700" y="2867533"/>
            <a:ext cx="14873204" cy="4590034"/>
          </a:xfrm>
          <a:prstGeom prst="rect">
            <a:avLst/>
          </a:prstGeom>
        </p:spPr>
        <p:txBody>
          <a:bodyPr lIns="0" tIns="0" rIns="0" bIns="0" rtlCol="0" anchor="t">
            <a:spAutoFit/>
          </a:bodyPr>
          <a:lstStyle/>
          <a:p>
            <a:pPr marL="734061" lvl="1" indent="-367031" algn="l">
              <a:lnSpc>
                <a:spcPts val="3638"/>
              </a:lnSpc>
              <a:buFont typeface="Arial"/>
              <a:buChar char="•"/>
            </a:pPr>
            <a:r>
              <a:rPr lang="en-US" sz="3400" b="1">
                <a:solidFill>
                  <a:srgbClr val="FFFFFF"/>
                </a:solidFill>
                <a:latin typeface="Montserrat Bold"/>
                <a:ea typeface="Montserrat Bold"/>
                <a:cs typeface="Montserrat Bold"/>
                <a:sym typeface="Montserrat Bold"/>
              </a:rPr>
              <a:t>Model United Nations (MUN) is an exciting simulation of the real United Nations, where students take on the roles of delegates representing different countries. In MUN, you discuss important global issues, debate possible solutions, and work together to create resolutions—just like real diplomats do.</a:t>
            </a:r>
          </a:p>
          <a:p>
            <a:pPr algn="l">
              <a:lnSpc>
                <a:spcPts val="3638"/>
              </a:lnSpc>
            </a:pPr>
            <a:endParaRPr lang="en-US" sz="3400" b="1">
              <a:solidFill>
                <a:srgbClr val="FFFFFF"/>
              </a:solidFill>
              <a:latin typeface="Montserrat Bold"/>
              <a:ea typeface="Montserrat Bold"/>
              <a:cs typeface="Montserrat Bold"/>
              <a:sym typeface="Montserrat Bold"/>
            </a:endParaRPr>
          </a:p>
          <a:p>
            <a:pPr marL="734061" lvl="1" indent="-367031" algn="l">
              <a:lnSpc>
                <a:spcPts val="3638"/>
              </a:lnSpc>
              <a:buFont typeface="Arial"/>
              <a:buChar char="•"/>
            </a:pPr>
            <a:r>
              <a:rPr lang="en-US" sz="3400" b="1">
                <a:solidFill>
                  <a:srgbClr val="FFFFFF"/>
                </a:solidFill>
                <a:latin typeface="Montserrat Bold"/>
                <a:ea typeface="Montserrat Bold"/>
                <a:cs typeface="Montserrat Bold"/>
                <a:sym typeface="Montserrat Bold"/>
              </a:rPr>
              <a:t>It’s a great way to improve your public speaking, research, and teamwork skills while learning about international relations. </a:t>
            </a:r>
          </a:p>
        </p:txBody>
      </p:sp>
      <p:sp>
        <p:nvSpPr>
          <p:cNvPr id="8" name="TextBox 8"/>
          <p:cNvSpPr txBox="1"/>
          <p:nvPr/>
        </p:nvSpPr>
        <p:spPr>
          <a:xfrm>
            <a:off x="5783064" y="1053244"/>
            <a:ext cx="6721872"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Introduction to MUN</a:t>
            </a:r>
          </a:p>
        </p:txBody>
      </p:sp>
      <p:sp>
        <p:nvSpPr>
          <p:cNvPr id="9" name="TextBox 9"/>
          <p:cNvSpPr txBox="1"/>
          <p:nvPr/>
        </p:nvSpPr>
        <p:spPr>
          <a:xfrm>
            <a:off x="1028700" y="8068264"/>
            <a:ext cx="14873204" cy="932434"/>
          </a:xfrm>
          <a:prstGeom prst="rect">
            <a:avLst/>
          </a:prstGeom>
        </p:spPr>
        <p:txBody>
          <a:bodyPr lIns="0" tIns="0" rIns="0" bIns="0" rtlCol="0" anchor="t">
            <a:spAutoFit/>
          </a:bodyPr>
          <a:lstStyle/>
          <a:p>
            <a:pPr marL="734061" lvl="1" indent="-367031" algn="l">
              <a:lnSpc>
                <a:spcPts val="3638"/>
              </a:lnSpc>
              <a:buFont typeface="Arial"/>
              <a:buChar char="•"/>
            </a:pPr>
            <a:r>
              <a:rPr lang="en-US" sz="3400" b="1">
                <a:solidFill>
                  <a:srgbClr val="FFFFFF"/>
                </a:solidFill>
                <a:latin typeface="Montserrat Bold"/>
                <a:ea typeface="Montserrat Bold"/>
                <a:cs typeface="Montserrat Bold"/>
                <a:sym typeface="Montserrat Bold"/>
              </a:rPr>
              <a:t>Remember, MUN is not just about winning, it's about learning, collaborating, and having fun!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a:extLst>
            <a:ext uri="{FF2B5EF4-FFF2-40B4-BE49-F238E27FC236}">
              <a16:creationId xmlns:a16="http://schemas.microsoft.com/office/drawing/2014/main" id="{31D16FD2-0FA8-C07B-1FE0-85851C8F9B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B5D9395-46C7-E963-567F-C6AF1EB1E85E}"/>
              </a:ext>
            </a:extLst>
          </p:cNvPr>
          <p:cNvSpPr/>
          <p:nvPr/>
        </p:nvSpPr>
        <p:spPr>
          <a:xfrm>
            <a:off x="0" y="6016"/>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a:extLst>
              <a:ext uri="{FF2B5EF4-FFF2-40B4-BE49-F238E27FC236}">
                <a16:creationId xmlns:a16="http://schemas.microsoft.com/office/drawing/2014/main" id="{9DA33218-1B8C-9580-8003-C78262016A2D}"/>
              </a:ext>
            </a:extLst>
          </p:cNvPr>
          <p:cNvSpPr/>
          <p:nvPr/>
        </p:nvSpPr>
        <p:spPr>
          <a:xfrm>
            <a:off x="1028700" y="704388"/>
            <a:ext cx="16230600" cy="8878224"/>
          </a:xfrm>
          <a:prstGeom prst="rect">
            <a:avLst/>
          </a:prstGeom>
          <a:solidFill>
            <a:srgbClr val="004AAD"/>
          </a:solidFill>
        </p:spPr>
        <p:txBody>
          <a:bodyPr/>
          <a:lstStyle/>
          <a:p>
            <a:endParaRPr lang="en-US"/>
          </a:p>
        </p:txBody>
      </p:sp>
      <p:sp>
        <p:nvSpPr>
          <p:cNvPr id="10" name="TextBox 10">
            <a:extLst>
              <a:ext uri="{FF2B5EF4-FFF2-40B4-BE49-F238E27FC236}">
                <a16:creationId xmlns:a16="http://schemas.microsoft.com/office/drawing/2014/main" id="{34F5236C-8BCB-3D21-5AE9-089C934BF80D}"/>
              </a:ext>
            </a:extLst>
          </p:cNvPr>
          <p:cNvSpPr txBox="1"/>
          <p:nvPr/>
        </p:nvSpPr>
        <p:spPr>
          <a:xfrm>
            <a:off x="6711305" y="1053244"/>
            <a:ext cx="4865390"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Flow of Debate</a:t>
            </a:r>
          </a:p>
        </p:txBody>
      </p:sp>
      <p:sp>
        <p:nvSpPr>
          <p:cNvPr id="18" name="TextBox 11">
            <a:extLst>
              <a:ext uri="{FF2B5EF4-FFF2-40B4-BE49-F238E27FC236}">
                <a16:creationId xmlns:a16="http://schemas.microsoft.com/office/drawing/2014/main" id="{631C2EBC-A50B-019A-4DEA-760711CDE2D9}"/>
              </a:ext>
            </a:extLst>
          </p:cNvPr>
          <p:cNvSpPr txBox="1"/>
          <p:nvPr/>
        </p:nvSpPr>
        <p:spPr>
          <a:xfrm>
            <a:off x="5180209" y="6021168"/>
            <a:ext cx="7975707" cy="1043813"/>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Setting The Agenda</a:t>
            </a:r>
          </a:p>
        </p:txBody>
      </p:sp>
      <p:sp>
        <p:nvSpPr>
          <p:cNvPr id="19" name="TextBox 11">
            <a:extLst>
              <a:ext uri="{FF2B5EF4-FFF2-40B4-BE49-F238E27FC236}">
                <a16:creationId xmlns:a16="http://schemas.microsoft.com/office/drawing/2014/main" id="{EF3091AE-C69D-7054-8DB8-7B6211B4748F}"/>
              </a:ext>
            </a:extLst>
          </p:cNvPr>
          <p:cNvSpPr txBox="1"/>
          <p:nvPr/>
        </p:nvSpPr>
        <p:spPr>
          <a:xfrm>
            <a:off x="3440336" y="7837100"/>
            <a:ext cx="11455452" cy="1051570"/>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Establishing The General Speakers List (GSL)</a:t>
            </a:r>
          </a:p>
        </p:txBody>
      </p:sp>
      <p:sp>
        <p:nvSpPr>
          <p:cNvPr id="17" name="TextBox 11">
            <a:extLst>
              <a:ext uri="{FF2B5EF4-FFF2-40B4-BE49-F238E27FC236}">
                <a16:creationId xmlns:a16="http://schemas.microsoft.com/office/drawing/2014/main" id="{8185E157-44C5-3D99-E9A2-8828F54CDFE5}"/>
              </a:ext>
            </a:extLst>
          </p:cNvPr>
          <p:cNvSpPr txBox="1"/>
          <p:nvPr/>
        </p:nvSpPr>
        <p:spPr>
          <a:xfrm>
            <a:off x="5180209" y="2386744"/>
            <a:ext cx="7975707" cy="1043813"/>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Roll Call</a:t>
            </a:r>
          </a:p>
        </p:txBody>
      </p:sp>
      <p:sp>
        <p:nvSpPr>
          <p:cNvPr id="4" name="TextBox 11">
            <a:extLst>
              <a:ext uri="{FF2B5EF4-FFF2-40B4-BE49-F238E27FC236}">
                <a16:creationId xmlns:a16="http://schemas.microsoft.com/office/drawing/2014/main" id="{B480071D-0F83-296E-1059-368505FADE58}"/>
              </a:ext>
            </a:extLst>
          </p:cNvPr>
          <p:cNvSpPr txBox="1"/>
          <p:nvPr/>
        </p:nvSpPr>
        <p:spPr>
          <a:xfrm>
            <a:off x="4298241" y="4197479"/>
            <a:ext cx="9739642" cy="1051570"/>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Opening The Floor For Debate</a:t>
            </a:r>
          </a:p>
        </p:txBody>
      </p:sp>
      <p:cxnSp>
        <p:nvCxnSpPr>
          <p:cNvPr id="6" name="Straight Arrow Connector 5">
            <a:extLst>
              <a:ext uri="{FF2B5EF4-FFF2-40B4-BE49-F238E27FC236}">
                <a16:creationId xmlns:a16="http://schemas.microsoft.com/office/drawing/2014/main" id="{59682148-0F04-5012-3EF1-0EEA69941B8A}"/>
              </a:ext>
            </a:extLst>
          </p:cNvPr>
          <p:cNvCxnSpPr/>
          <p:nvPr/>
        </p:nvCxnSpPr>
        <p:spPr>
          <a:xfrm>
            <a:off x="9204158" y="36957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874B4FC-0632-A2C9-E62E-D23BE24FFC0F}"/>
              </a:ext>
            </a:extLst>
          </p:cNvPr>
          <p:cNvCxnSpPr/>
          <p:nvPr/>
        </p:nvCxnSpPr>
        <p:spPr>
          <a:xfrm>
            <a:off x="9204158" y="55245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FC19FCD-0238-E06C-8D62-55BD02E1F860}"/>
              </a:ext>
            </a:extLst>
          </p:cNvPr>
          <p:cNvCxnSpPr/>
          <p:nvPr/>
        </p:nvCxnSpPr>
        <p:spPr>
          <a:xfrm>
            <a:off x="9204158" y="73533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321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a:extLst>
            <a:ext uri="{FF2B5EF4-FFF2-40B4-BE49-F238E27FC236}">
              <a16:creationId xmlns:a16="http://schemas.microsoft.com/office/drawing/2014/main" id="{D1EEA720-62DB-A62F-1CBE-39E10942B8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42F2A22-604C-6E11-67A4-74CF52CFF12E}"/>
              </a:ext>
            </a:extLst>
          </p:cNvPr>
          <p:cNvSpPr/>
          <p:nvPr/>
        </p:nvSpPr>
        <p:spPr>
          <a:xfrm>
            <a:off x="0" y="6016"/>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a:extLst>
              <a:ext uri="{FF2B5EF4-FFF2-40B4-BE49-F238E27FC236}">
                <a16:creationId xmlns:a16="http://schemas.microsoft.com/office/drawing/2014/main" id="{AC4D73F3-69DD-031E-C171-6AA563D2D8FA}"/>
              </a:ext>
            </a:extLst>
          </p:cNvPr>
          <p:cNvSpPr/>
          <p:nvPr/>
        </p:nvSpPr>
        <p:spPr>
          <a:xfrm>
            <a:off x="1028700" y="704388"/>
            <a:ext cx="16230600" cy="8878224"/>
          </a:xfrm>
          <a:prstGeom prst="rect">
            <a:avLst/>
          </a:prstGeom>
          <a:solidFill>
            <a:srgbClr val="004AAD"/>
          </a:solidFill>
        </p:spPr>
        <p:txBody>
          <a:bodyPr/>
          <a:lstStyle/>
          <a:p>
            <a:endParaRPr lang="en-US"/>
          </a:p>
        </p:txBody>
      </p:sp>
      <p:sp>
        <p:nvSpPr>
          <p:cNvPr id="10" name="TextBox 10">
            <a:extLst>
              <a:ext uri="{FF2B5EF4-FFF2-40B4-BE49-F238E27FC236}">
                <a16:creationId xmlns:a16="http://schemas.microsoft.com/office/drawing/2014/main" id="{5C8ED7F1-5858-9FFD-6856-8CFF8500F3C6}"/>
              </a:ext>
            </a:extLst>
          </p:cNvPr>
          <p:cNvSpPr txBox="1"/>
          <p:nvPr/>
        </p:nvSpPr>
        <p:spPr>
          <a:xfrm>
            <a:off x="6711305" y="1053244"/>
            <a:ext cx="4865390"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Flow of Debate</a:t>
            </a:r>
          </a:p>
        </p:txBody>
      </p:sp>
      <p:sp>
        <p:nvSpPr>
          <p:cNvPr id="18" name="TextBox 11">
            <a:extLst>
              <a:ext uri="{FF2B5EF4-FFF2-40B4-BE49-F238E27FC236}">
                <a16:creationId xmlns:a16="http://schemas.microsoft.com/office/drawing/2014/main" id="{B5ADA588-FCF2-0DE7-606F-582A2CFF423C}"/>
              </a:ext>
            </a:extLst>
          </p:cNvPr>
          <p:cNvSpPr txBox="1"/>
          <p:nvPr/>
        </p:nvSpPr>
        <p:spPr>
          <a:xfrm>
            <a:off x="5180209" y="6021168"/>
            <a:ext cx="7975707" cy="1043813"/>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Resolution Discussion</a:t>
            </a:r>
          </a:p>
        </p:txBody>
      </p:sp>
      <p:sp>
        <p:nvSpPr>
          <p:cNvPr id="19" name="TextBox 11">
            <a:extLst>
              <a:ext uri="{FF2B5EF4-FFF2-40B4-BE49-F238E27FC236}">
                <a16:creationId xmlns:a16="http://schemas.microsoft.com/office/drawing/2014/main" id="{0091F211-C5DD-9024-422F-BF896F79BA85}"/>
              </a:ext>
            </a:extLst>
          </p:cNvPr>
          <p:cNvSpPr txBox="1"/>
          <p:nvPr/>
        </p:nvSpPr>
        <p:spPr>
          <a:xfrm>
            <a:off x="3440336" y="7837100"/>
            <a:ext cx="11455452" cy="1051570"/>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Closing Committee Sessions</a:t>
            </a:r>
          </a:p>
        </p:txBody>
      </p:sp>
      <p:sp>
        <p:nvSpPr>
          <p:cNvPr id="17" name="TextBox 11">
            <a:extLst>
              <a:ext uri="{FF2B5EF4-FFF2-40B4-BE49-F238E27FC236}">
                <a16:creationId xmlns:a16="http://schemas.microsoft.com/office/drawing/2014/main" id="{32724476-FD10-85E8-A0CF-619430163E09}"/>
              </a:ext>
            </a:extLst>
          </p:cNvPr>
          <p:cNvSpPr txBox="1"/>
          <p:nvPr/>
        </p:nvSpPr>
        <p:spPr>
          <a:xfrm>
            <a:off x="5180209" y="2386744"/>
            <a:ext cx="7975707" cy="1043813"/>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Moderated Caucuses</a:t>
            </a:r>
          </a:p>
        </p:txBody>
      </p:sp>
      <p:sp>
        <p:nvSpPr>
          <p:cNvPr id="4" name="TextBox 11">
            <a:extLst>
              <a:ext uri="{FF2B5EF4-FFF2-40B4-BE49-F238E27FC236}">
                <a16:creationId xmlns:a16="http://schemas.microsoft.com/office/drawing/2014/main" id="{018BD4C0-FB6F-ED88-5693-B22D8093530C}"/>
              </a:ext>
            </a:extLst>
          </p:cNvPr>
          <p:cNvSpPr txBox="1"/>
          <p:nvPr/>
        </p:nvSpPr>
        <p:spPr>
          <a:xfrm>
            <a:off x="4298241" y="4197479"/>
            <a:ext cx="9739642" cy="1051570"/>
          </a:xfrm>
          <a:prstGeom prst="rect">
            <a:avLst/>
          </a:prstGeom>
        </p:spPr>
        <p:txBody>
          <a:bodyPr wrap="square" lIns="0" tIns="0" rIns="0" bIns="0" rtlCol="0" anchor="t">
            <a:spAutoFit/>
          </a:bodyPr>
          <a:lstStyle/>
          <a:p>
            <a:pPr algn="ctr">
              <a:lnSpc>
                <a:spcPts val="4065"/>
              </a:lnSpc>
            </a:pPr>
            <a:endParaRPr dirty="0"/>
          </a:p>
          <a:p>
            <a:pPr algn="ctr">
              <a:lnSpc>
                <a:spcPts val="4065"/>
              </a:lnSpc>
            </a:pPr>
            <a:r>
              <a:rPr lang="en-US" sz="3799" b="1" dirty="0">
                <a:solidFill>
                  <a:srgbClr val="FFFFFF"/>
                </a:solidFill>
                <a:latin typeface="Montserrat Bold"/>
                <a:ea typeface="Montserrat Bold"/>
                <a:cs typeface="Montserrat Bold"/>
                <a:sym typeface="Montserrat Bold"/>
              </a:rPr>
              <a:t>Unmoderated Caucuses</a:t>
            </a:r>
          </a:p>
        </p:txBody>
      </p:sp>
      <p:cxnSp>
        <p:nvCxnSpPr>
          <p:cNvPr id="7" name="Straight Arrow Connector 6">
            <a:extLst>
              <a:ext uri="{FF2B5EF4-FFF2-40B4-BE49-F238E27FC236}">
                <a16:creationId xmlns:a16="http://schemas.microsoft.com/office/drawing/2014/main" id="{92D5328A-DA89-16C2-6A90-F7C86DB52EEF}"/>
              </a:ext>
            </a:extLst>
          </p:cNvPr>
          <p:cNvCxnSpPr/>
          <p:nvPr/>
        </p:nvCxnSpPr>
        <p:spPr>
          <a:xfrm>
            <a:off x="9204158" y="36957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D1AF39E-905B-F321-C0C7-7CFD1E96D8D6}"/>
              </a:ext>
            </a:extLst>
          </p:cNvPr>
          <p:cNvCxnSpPr/>
          <p:nvPr/>
        </p:nvCxnSpPr>
        <p:spPr>
          <a:xfrm>
            <a:off x="9204158" y="55245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ED0CFA21-CB62-CCA5-71D3-6C6C81FF4300}"/>
              </a:ext>
            </a:extLst>
          </p:cNvPr>
          <p:cNvCxnSpPr/>
          <p:nvPr/>
        </p:nvCxnSpPr>
        <p:spPr>
          <a:xfrm>
            <a:off x="9204158" y="7353300"/>
            <a:ext cx="0" cy="685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5964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4363955" y="3984784"/>
            <a:ext cx="10129838" cy="2139949"/>
          </a:xfrm>
          <a:prstGeom prst="rect">
            <a:avLst/>
          </a:prstGeom>
        </p:spPr>
        <p:txBody>
          <a:bodyPr lIns="0" tIns="0" rIns="0" bIns="0" rtlCol="0" anchor="t">
            <a:spAutoFit/>
          </a:bodyPr>
          <a:lstStyle/>
          <a:p>
            <a:pPr algn="ctr">
              <a:lnSpc>
                <a:spcPts val="17500"/>
              </a:lnSpc>
            </a:pPr>
            <a:r>
              <a:rPr lang="en-US" sz="12500">
                <a:solidFill>
                  <a:srgbClr val="FFFFFF"/>
                </a:solidFill>
                <a:latin typeface="Vintage Rotter"/>
                <a:ea typeface="Vintage Rotter"/>
                <a:cs typeface="Vintage Rotter"/>
                <a:sym typeface="Vintage Rotter"/>
              </a:rPr>
              <a:t>Motions and Points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6024165" y="1043719"/>
            <a:ext cx="6239669"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Motions and Points</a:t>
            </a:r>
          </a:p>
        </p:txBody>
      </p:sp>
      <p:sp>
        <p:nvSpPr>
          <p:cNvPr id="8" name="TextBox 8"/>
          <p:cNvSpPr txBox="1"/>
          <p:nvPr/>
        </p:nvSpPr>
        <p:spPr>
          <a:xfrm>
            <a:off x="1628965" y="3169978"/>
            <a:ext cx="14205435" cy="4882613"/>
          </a:xfrm>
          <a:prstGeom prst="rect">
            <a:avLst/>
          </a:prstGeom>
        </p:spPr>
        <p:txBody>
          <a:bodyPr lIns="0" tIns="0" rIns="0" bIns="0" rtlCol="0" anchor="t">
            <a:spAutoFit/>
          </a:bodyPr>
          <a:lstStyle/>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Raising Motions are statements made by delegates in order to direct the debate in a particular direction.</a:t>
            </a:r>
          </a:p>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Multiple motions can be raised and voted upon once recognized by the Chair.</a:t>
            </a:r>
          </a:p>
          <a:p>
            <a:pPr algn="l">
              <a:lnSpc>
                <a:spcPts val="3882"/>
              </a:lnSpc>
            </a:pPr>
            <a:endParaRPr lang="en-US" sz="3628" b="1">
              <a:solidFill>
                <a:srgbClr val="FFFFFF"/>
              </a:solidFill>
              <a:latin typeface="Montserrat Bold"/>
              <a:ea typeface="Montserrat Bold"/>
              <a:cs typeface="Montserrat Bold"/>
              <a:sym typeface="Montserrat Bold"/>
            </a:endParaRPr>
          </a:p>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Purpose of raising motions -</a:t>
            </a:r>
          </a:p>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Set the Agenda</a:t>
            </a:r>
          </a:p>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Introduce a motion to set GSL/MOD/UNMOD/DR</a:t>
            </a:r>
          </a:p>
          <a:p>
            <a:pPr algn="l">
              <a:lnSpc>
                <a:spcPts val="3882"/>
              </a:lnSpc>
            </a:pPr>
            <a:endParaRPr lang="en-US" sz="3628" b="1">
              <a:solidFill>
                <a:srgbClr val="FFFFFF"/>
              </a:solidFill>
              <a:latin typeface="Montserrat Bold"/>
              <a:ea typeface="Montserrat Bold"/>
              <a:cs typeface="Montserrat Bold"/>
              <a:sym typeface="Montserrat Bold"/>
            </a:endParaRPr>
          </a:p>
          <a:p>
            <a:pPr algn="l">
              <a:lnSpc>
                <a:spcPts val="3882"/>
              </a:lnSpc>
            </a:pPr>
            <a:endParaRPr lang="en-US" sz="3628" b="1">
              <a:solidFill>
                <a:srgbClr val="FFFFFF"/>
              </a:solidFill>
              <a:latin typeface="Montserrat Bold"/>
              <a:ea typeface="Montserrat Bold"/>
              <a:cs typeface="Montserrat Bold"/>
              <a:sym typeface="Montserrat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4519811" y="1043719"/>
            <a:ext cx="9248379"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How can we phrase a motion?</a:t>
            </a:r>
          </a:p>
        </p:txBody>
      </p:sp>
      <p:sp>
        <p:nvSpPr>
          <p:cNvPr id="8" name="TextBox 8"/>
          <p:cNvSpPr txBox="1"/>
          <p:nvPr/>
        </p:nvSpPr>
        <p:spPr>
          <a:xfrm>
            <a:off x="1628965" y="3218753"/>
            <a:ext cx="13452503" cy="3906643"/>
          </a:xfrm>
          <a:prstGeom prst="rect">
            <a:avLst/>
          </a:prstGeom>
        </p:spPr>
        <p:txBody>
          <a:bodyPr lIns="0" tIns="0" rIns="0" bIns="0" rtlCol="0" anchor="t">
            <a:spAutoFit/>
          </a:bodyPr>
          <a:lstStyle/>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“Delegate of Australia would like to raise a motion to ____.”</a:t>
            </a:r>
          </a:p>
          <a:p>
            <a:pPr algn="l">
              <a:lnSpc>
                <a:spcPts val="3882"/>
              </a:lnSpc>
            </a:pPr>
            <a:endParaRPr lang="en-US" sz="3628" b="1">
              <a:solidFill>
                <a:srgbClr val="FFFFFF"/>
              </a:solidFill>
              <a:latin typeface="Montserrat Bold"/>
              <a:ea typeface="Montserrat Bold"/>
              <a:cs typeface="Montserrat Bold"/>
              <a:sym typeface="Montserrat Bold"/>
            </a:endParaRPr>
          </a:p>
          <a:p>
            <a:pPr marL="783488"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“Delegate of Australia would like to raise a motion to suspend the formal debate and move into Moderated Caucus on the topic ____ for total time being ___ and individual speaker’s time being ____.”</a:t>
            </a:r>
          </a:p>
          <a:p>
            <a:pPr algn="l">
              <a:lnSpc>
                <a:spcPts val="3882"/>
              </a:lnSpc>
            </a:pPr>
            <a:endParaRPr lang="en-US" sz="3628" b="1">
              <a:solidFill>
                <a:srgbClr val="FFFFFF"/>
              </a:solidFill>
              <a:latin typeface="Montserrat Bold"/>
              <a:ea typeface="Montserrat Bold"/>
              <a:cs typeface="Montserrat Bold"/>
              <a:sym typeface="Montserrat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graphicFrame>
        <p:nvGraphicFramePr>
          <p:cNvPr id="6" name="Table 6"/>
          <p:cNvGraphicFramePr>
            <a:graphicFrameLocks noGrp="1"/>
          </p:cNvGraphicFramePr>
          <p:nvPr/>
        </p:nvGraphicFramePr>
        <p:xfrm>
          <a:off x="1785570" y="845179"/>
          <a:ext cx="14181039" cy="8596643"/>
        </p:xfrm>
        <a:graphic>
          <a:graphicData uri="http://schemas.openxmlformats.org/drawingml/2006/table">
            <a:tbl>
              <a:tblPr/>
              <a:tblGrid>
                <a:gridCol w="4727013">
                  <a:extLst>
                    <a:ext uri="{9D8B030D-6E8A-4147-A177-3AD203B41FA5}">
                      <a16:colId xmlns:a16="http://schemas.microsoft.com/office/drawing/2014/main" val="20000"/>
                    </a:ext>
                  </a:extLst>
                </a:gridCol>
                <a:gridCol w="4727013">
                  <a:extLst>
                    <a:ext uri="{9D8B030D-6E8A-4147-A177-3AD203B41FA5}">
                      <a16:colId xmlns:a16="http://schemas.microsoft.com/office/drawing/2014/main" val="20001"/>
                    </a:ext>
                  </a:extLst>
                </a:gridCol>
                <a:gridCol w="4727013">
                  <a:extLst>
                    <a:ext uri="{9D8B030D-6E8A-4147-A177-3AD203B41FA5}">
                      <a16:colId xmlns:a16="http://schemas.microsoft.com/office/drawing/2014/main" val="20002"/>
                    </a:ext>
                  </a:extLst>
                </a:gridCol>
              </a:tblGrid>
              <a:tr h="1134069">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MOTION</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TO PASS, THE VOTE REQUIRES</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3731287">
                <a:tc>
                  <a:txBody>
                    <a:bodyPr/>
                    <a:lstStyle/>
                    <a:p>
                      <a:pPr algn="ctr">
                        <a:lnSpc>
                          <a:spcPts val="2380"/>
                        </a:lnSpc>
                        <a:defRPr/>
                      </a:pPr>
                      <a:r>
                        <a:rPr lang="en-US" sz="1700">
                          <a:solidFill>
                            <a:srgbClr val="FFFFFF"/>
                          </a:solidFill>
                          <a:latin typeface="Montserrat"/>
                          <a:ea typeface="Montserrat"/>
                          <a:cs typeface="Montserrat"/>
                          <a:sym typeface="Montserrat"/>
                        </a:rPr>
                        <a:t>MOTION</a:t>
                      </a:r>
                      <a:endParaRPr lang="en-US" sz="1100"/>
                    </a:p>
                    <a:p>
                      <a:pPr algn="ctr">
                        <a:lnSpc>
                          <a:spcPts val="2380"/>
                        </a:lnSpc>
                      </a:pPr>
                      <a:r>
                        <a:rPr lang="en-US" sz="1700">
                          <a:solidFill>
                            <a:srgbClr val="FFFFFF"/>
                          </a:solidFill>
                          <a:latin typeface="Montserrat"/>
                          <a:ea typeface="Montserrat"/>
                          <a:cs typeface="Montserrat"/>
                          <a:sym typeface="Montserrat"/>
                        </a:rPr>
                        <a:t>  TO SET</a:t>
                      </a:r>
                    </a:p>
                    <a:p>
                      <a:pPr algn="ctr">
                        <a:lnSpc>
                          <a:spcPts val="2380"/>
                        </a:lnSpc>
                      </a:pPr>
                      <a:r>
                        <a:rPr lang="en-US" sz="1700">
                          <a:solidFill>
                            <a:srgbClr val="FFFFFF"/>
                          </a:solidFill>
                          <a:latin typeface="Montserrat"/>
                          <a:ea typeface="Montserrat"/>
                          <a:cs typeface="Montserrat"/>
                          <a:sym typeface="Montserrat"/>
                        </a:rPr>
                        <a:t>  SPEAKER’S</a:t>
                      </a:r>
                    </a:p>
                    <a:p>
                      <a:pPr algn="ctr">
                        <a:lnSpc>
                          <a:spcPts val="2380"/>
                        </a:lnSpc>
                      </a:pPr>
                      <a:r>
                        <a:rPr lang="en-US" sz="1700">
                          <a:solidFill>
                            <a:srgbClr val="FFFFFF"/>
                          </a:solidFill>
                          <a:latin typeface="Montserrat"/>
                          <a:ea typeface="Montserrat"/>
                          <a:cs typeface="Montserrat"/>
                          <a:sym typeface="Montserrat"/>
                        </a:rPr>
                        <a:t>  TIME</a:t>
                      </a:r>
                    </a:p>
                    <a:p>
                      <a:pPr algn="ctr">
                        <a:lnSpc>
                          <a:spcPts val="2380"/>
                        </a:lnSpc>
                      </a:pPr>
                      <a:r>
                        <a:rPr lang="en-US" sz="1700">
                          <a:solidFill>
                            <a:srgbClr val="FFFFFF"/>
                          </a:solidFill>
                          <a:latin typeface="Montserrat"/>
                          <a:ea typeface="Montserrat"/>
                          <a:cs typeface="Montserrat"/>
                          <a:sym typeface="Montserrat"/>
                        </a:rPr>
                        <a:t>  </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p>
                      <a:pPr algn="ctr">
                        <a:lnSpc>
                          <a:spcPts val="2380"/>
                        </a:lnSpc>
                      </a:pPr>
                      <a:r>
                        <a:rPr lang="en-US" sz="1700" b="1">
                          <a:solidFill>
                            <a:srgbClr val="FFFFFF"/>
                          </a:solidFill>
                          <a:latin typeface="Montserrat Bold"/>
                          <a:ea typeface="Montserrat Bold"/>
                          <a:cs typeface="Montserrat Bold"/>
                          <a:sym typeface="Montserrat Bold"/>
                        </a:rPr>
                        <a:t>  •THIS</a:t>
                      </a:r>
                    </a:p>
                    <a:p>
                      <a:pPr algn="ctr">
                        <a:lnSpc>
                          <a:spcPts val="2380"/>
                        </a:lnSpc>
                      </a:pPr>
                      <a:r>
                        <a:rPr lang="en-US" sz="1700" b="1">
                          <a:solidFill>
                            <a:srgbClr val="FFFFFF"/>
                          </a:solidFill>
                          <a:latin typeface="Montserrat Bold"/>
                          <a:ea typeface="Montserrat Bold"/>
                          <a:cs typeface="Montserrat Bold"/>
                          <a:sym typeface="Montserrat Bold"/>
                        </a:rPr>
                        <a:t>  IS A MOTION TO SET OR CHANGE THE SPEAKER’S TIME.</a:t>
                      </a:r>
                    </a:p>
                    <a:p>
                      <a:pPr algn="ctr">
                        <a:lnSpc>
                          <a:spcPts val="2380"/>
                        </a:lnSpc>
                      </a:pPr>
                      <a:r>
                        <a:rPr lang="en-US" sz="1700" b="1">
                          <a:solidFill>
                            <a:srgbClr val="FFFFFF"/>
                          </a:solidFill>
                          <a:latin typeface="Montserrat Bold"/>
                          <a:ea typeface="Montserrat Bold"/>
                          <a:cs typeface="Montserrat Bold"/>
                          <a:sym typeface="Montserrat Bold"/>
                        </a:rPr>
                        <a:t>  •IT</a:t>
                      </a:r>
                    </a:p>
                    <a:p>
                      <a:pPr algn="ctr">
                        <a:lnSpc>
                          <a:spcPts val="2380"/>
                        </a:lnSpc>
                      </a:pPr>
                      <a:r>
                        <a:rPr lang="en-US" sz="1700" b="1">
                          <a:solidFill>
                            <a:srgbClr val="FFFFFF"/>
                          </a:solidFill>
                          <a:latin typeface="Montserrat Bold"/>
                          <a:ea typeface="Montserrat Bold"/>
                          <a:cs typeface="Montserrat Bold"/>
                          <a:sym typeface="Montserrat Bold"/>
                        </a:rPr>
                        <a:t>  IS A PROCEDURAL MOTION WHICH REQUIRES 2 DELAGATES SPEAKING FOR THE AMOUNT OF</a:t>
                      </a:r>
                    </a:p>
                    <a:p>
                      <a:pPr algn="ctr">
                        <a:lnSpc>
                          <a:spcPts val="2380"/>
                        </a:lnSpc>
                      </a:pPr>
                      <a:r>
                        <a:rPr lang="en-US" sz="1700" b="1">
                          <a:solidFill>
                            <a:srgbClr val="FFFFFF"/>
                          </a:solidFill>
                          <a:latin typeface="Montserrat Bold"/>
                          <a:ea typeface="Montserrat Bold"/>
                          <a:cs typeface="Montserrat Bold"/>
                          <a:sym typeface="Montserrat Bold"/>
                        </a:rPr>
                        <a:t>  TIME MENTIONED FOR, AND 2 DELEGATES SPEAKING AGAINST.</a:t>
                      </a:r>
                    </a:p>
                    <a:p>
                      <a:pPr algn="ctr">
                        <a:lnSpc>
                          <a:spcPts val="2380"/>
                        </a:lnSpc>
                      </a:pPr>
                      <a:r>
                        <a:rPr lang="en-US" sz="1700" b="1">
                          <a:solidFill>
                            <a:srgbClr val="FFFFFF"/>
                          </a:solidFill>
                          <a:latin typeface="Montserrat Bold"/>
                          <a:ea typeface="Montserrat Bold"/>
                          <a:cs typeface="Montserrat Bold"/>
                          <a:sym typeface="Montserrat Bold"/>
                        </a:rPr>
                        <a:t>  </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p>
                      <a:pPr algn="ctr">
                        <a:lnSpc>
                          <a:spcPts val="2380"/>
                        </a:lnSpc>
                      </a:pPr>
                      <a:r>
                        <a:rPr lang="en-US" sz="1700">
                          <a:solidFill>
                            <a:srgbClr val="FFFFFF"/>
                          </a:solidFill>
                          <a:latin typeface="Montserrat"/>
                          <a:ea typeface="Montserrat"/>
                          <a:cs typeface="Montserrat"/>
                          <a:sym typeface="Montserrat"/>
                        </a:rPr>
                        <a:t>  </a:t>
                      </a:r>
                    </a:p>
                    <a:p>
                      <a:pPr algn="ctr">
                        <a:lnSpc>
                          <a:spcPts val="2380"/>
                        </a:lnSpc>
                      </a:pPr>
                      <a:r>
                        <a:rPr lang="en-US" sz="1700">
                          <a:solidFill>
                            <a:srgbClr val="FFFFFF"/>
                          </a:solidFill>
                          <a:latin typeface="Montserrat"/>
                          <a:ea typeface="Montserrat"/>
                          <a:cs typeface="Montserrat"/>
                          <a:sym typeface="Montserrat"/>
                        </a:rPr>
                        <a:t>  </a:t>
                      </a:r>
                    </a:p>
                    <a:p>
                      <a:pPr algn="ctr">
                        <a:lnSpc>
                          <a:spcPts val="2380"/>
                        </a:lnSpc>
                      </a:pPr>
                      <a:r>
                        <a:rPr lang="en-US" sz="1700">
                          <a:solidFill>
                            <a:srgbClr val="FFFFFF"/>
                          </a:solidFill>
                          <a:latin typeface="Montserrat"/>
                          <a:ea typeface="Montserrat"/>
                          <a:cs typeface="Montserrat"/>
                          <a:sym typeface="Montserrat"/>
                        </a:rPr>
                        <a:t>  SIMPLE</a:t>
                      </a:r>
                    </a:p>
                    <a:p>
                      <a:pPr algn="ctr">
                        <a:lnSpc>
                          <a:spcPts val="2380"/>
                        </a:lnSpc>
                      </a:pPr>
                      <a:r>
                        <a:rPr lang="en-US" sz="1700">
                          <a:solidFill>
                            <a:srgbClr val="FFFFFF"/>
                          </a:solidFill>
                          <a:latin typeface="Montserrat"/>
                          <a:ea typeface="Montserrat"/>
                          <a:cs typeface="Montserrat"/>
                          <a:sym typeface="Montserrat"/>
                        </a:rPr>
                        <a:t>  MAJORITY</a:t>
                      </a:r>
                    </a:p>
                    <a:p>
                      <a:pPr algn="ctr">
                        <a:lnSpc>
                          <a:spcPts val="2380"/>
                        </a:lnSpc>
                      </a:pPr>
                      <a:r>
                        <a:rPr lang="en-US" sz="1700">
                          <a:solidFill>
                            <a:srgbClr val="FFFFFF"/>
                          </a:solidFill>
                          <a:latin typeface="Montserrat"/>
                          <a:ea typeface="Montserrat"/>
                          <a:cs typeface="Montserrat"/>
                          <a:sym typeface="Montserrat"/>
                        </a:rPr>
                        <a:t>  </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3731287">
                <a:tc>
                  <a:txBody>
                    <a:bodyPr/>
                    <a:lstStyle/>
                    <a:p>
                      <a:pPr algn="ctr">
                        <a:lnSpc>
                          <a:spcPts val="2380"/>
                        </a:lnSpc>
                        <a:defRPr/>
                      </a:pPr>
                      <a:r>
                        <a:rPr lang="en-US" sz="1700">
                          <a:solidFill>
                            <a:srgbClr val="FFFFFF"/>
                          </a:solidFill>
                          <a:latin typeface="Montserrat"/>
                          <a:ea typeface="Montserrat"/>
                          <a:cs typeface="Montserrat"/>
                          <a:sym typeface="Montserrat"/>
                        </a:rPr>
                        <a:t>MOTION TO </a:t>
                      </a:r>
                      <a:r>
                        <a:rPr lang="en-US" sz="1700" b="1">
                          <a:solidFill>
                            <a:srgbClr val="FFFFFF"/>
                          </a:solidFill>
                          <a:latin typeface="Montserrat Bold"/>
                          <a:ea typeface="Montserrat Bold"/>
                          <a:cs typeface="Montserrat Bold"/>
                          <a:sym typeface="Montserrat Bold"/>
                        </a:rPr>
                        <a:t>OPEN </a:t>
                      </a:r>
                      <a:r>
                        <a:rPr lang="en-US" sz="1700">
                          <a:solidFill>
                            <a:srgbClr val="FFFFFF"/>
                          </a:solidFill>
                          <a:latin typeface="Montserrat"/>
                          <a:ea typeface="Montserrat"/>
                          <a:cs typeface="Montserrat"/>
                          <a:sym typeface="Montserrat"/>
                        </a:rPr>
                        <a:t>AND </a:t>
                      </a:r>
                      <a:r>
                        <a:rPr lang="en-US" sz="1700" b="1">
                          <a:solidFill>
                            <a:srgbClr val="FFFFFF"/>
                          </a:solidFill>
                          <a:latin typeface="Montserrat Bold"/>
                          <a:ea typeface="Montserrat Bold"/>
                          <a:cs typeface="Montserrat Bold"/>
                          <a:sym typeface="Montserrat Bold"/>
                        </a:rPr>
                        <a:t>CLOSE </a:t>
                      </a:r>
                      <a:r>
                        <a:rPr lang="en-US" sz="1700">
                          <a:solidFill>
                            <a:srgbClr val="FFFFFF"/>
                          </a:solidFill>
                          <a:latin typeface="Montserrat"/>
                          <a:ea typeface="Montserrat"/>
                          <a:cs typeface="Montserrat"/>
                          <a:sym typeface="Montserrat"/>
                        </a:rPr>
                        <a:t>THE SPEAKER’S LIST</a:t>
                      </a:r>
                      <a:endParaRPr lang="en-US" sz="1100"/>
                    </a:p>
                    <a:p>
                      <a:pPr algn="ctr">
                        <a:lnSpc>
                          <a:spcPts val="2380"/>
                        </a:lnSpc>
                      </a:pP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a:solidFill>
                            <a:srgbClr val="FFFFFF"/>
                          </a:solidFill>
                          <a:latin typeface="Montserrat"/>
                          <a:ea typeface="Montserrat"/>
                          <a:cs typeface="Montserrat"/>
                          <a:sym typeface="Montserrat"/>
                        </a:rPr>
                        <a:t>•</a:t>
                      </a:r>
                      <a:r>
                        <a:rPr lang="en-US" sz="1700" b="1">
                          <a:solidFill>
                            <a:srgbClr val="FFFFFF"/>
                          </a:solidFill>
                          <a:latin typeface="Montserrat Bold"/>
                          <a:ea typeface="Montserrat Bold"/>
                          <a:cs typeface="Montserrat Bold"/>
                          <a:sym typeface="Montserrat Bold"/>
                        </a:rPr>
                        <a:t> THE SPEAKER’S LIST CAN BE OPENED AND CLOSED MULTIPLE TIMES. </a:t>
                      </a:r>
                      <a:endParaRPr lang="en-US" sz="1100"/>
                    </a:p>
                    <a:p>
                      <a:pPr algn="ctr">
                        <a:lnSpc>
                          <a:spcPts val="2380"/>
                        </a:lnSpc>
                      </a:pPr>
                      <a:r>
                        <a:rPr lang="en-US" sz="1700">
                          <a:solidFill>
                            <a:srgbClr val="FFFFFF"/>
                          </a:solidFill>
                          <a:latin typeface="Montserrat"/>
                          <a:ea typeface="Montserrat"/>
                          <a:cs typeface="Montserrat"/>
                          <a:sym typeface="Montserrat"/>
                        </a:rPr>
                        <a:t>•</a:t>
                      </a:r>
                      <a:r>
                        <a:rPr lang="en-US" sz="1700" b="1">
                          <a:solidFill>
                            <a:srgbClr val="FFFFFF"/>
                          </a:solidFill>
                          <a:latin typeface="Montserrat Bold"/>
                          <a:ea typeface="Montserrat Bold"/>
                          <a:cs typeface="Montserrat Bold"/>
                          <a:sym typeface="Montserrat Bold"/>
                        </a:rPr>
                        <a:t> ONCE THE SPEAKER’S LIST IS EXHAUSTED, IT MEANS NO ONE ELSE WISHES TO SPEAK, DEBATE IS OVER, AND THE COMMITTEE THEN MOVES INTO VOTING PROCEDURE. THIS MOTION REQUIRES AN IMMEDIATE VOTE.</a:t>
                      </a:r>
                    </a:p>
                    <a:p>
                      <a:pPr algn="ctr">
                        <a:lnSpc>
                          <a:spcPts val="2380"/>
                        </a:lnSpc>
                      </a:pPr>
                      <a:endParaRPr lang="en-US" sz="1700" b="1">
                        <a:solidFill>
                          <a:srgbClr val="FFFFFF"/>
                        </a:solidFill>
                        <a:latin typeface="Montserrat Bold"/>
                        <a:ea typeface="Montserrat Bold"/>
                        <a:cs typeface="Montserrat Bold"/>
                        <a:sym typeface="Montserrat Bold"/>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a:solidFill>
                            <a:srgbClr val="FFFFFF"/>
                          </a:solidFill>
                          <a:latin typeface="Montserrat"/>
                          <a:ea typeface="Montserrat"/>
                          <a:cs typeface="Montserrat"/>
                          <a:sym typeface="Montserrat"/>
                        </a:rPr>
                        <a:t>SIMPLE MAJORITY</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graphicFrame>
        <p:nvGraphicFramePr>
          <p:cNvPr id="6" name="Table 6"/>
          <p:cNvGraphicFramePr>
            <a:graphicFrameLocks noGrp="1"/>
          </p:cNvGraphicFramePr>
          <p:nvPr/>
        </p:nvGraphicFramePr>
        <p:xfrm>
          <a:off x="1785570" y="845179"/>
          <a:ext cx="14181039" cy="8587663"/>
        </p:xfrm>
        <a:graphic>
          <a:graphicData uri="http://schemas.openxmlformats.org/drawingml/2006/table">
            <a:tbl>
              <a:tblPr/>
              <a:tblGrid>
                <a:gridCol w="4727013">
                  <a:extLst>
                    <a:ext uri="{9D8B030D-6E8A-4147-A177-3AD203B41FA5}">
                      <a16:colId xmlns:a16="http://schemas.microsoft.com/office/drawing/2014/main" val="20000"/>
                    </a:ext>
                  </a:extLst>
                </a:gridCol>
                <a:gridCol w="4727013">
                  <a:extLst>
                    <a:ext uri="{9D8B030D-6E8A-4147-A177-3AD203B41FA5}">
                      <a16:colId xmlns:a16="http://schemas.microsoft.com/office/drawing/2014/main" val="20001"/>
                    </a:ext>
                  </a:extLst>
                </a:gridCol>
                <a:gridCol w="4727013">
                  <a:extLst>
                    <a:ext uri="{9D8B030D-6E8A-4147-A177-3AD203B41FA5}">
                      <a16:colId xmlns:a16="http://schemas.microsoft.com/office/drawing/2014/main" val="20002"/>
                    </a:ext>
                  </a:extLst>
                </a:gridCol>
              </a:tblGrid>
              <a:tr h="1134074">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MOTION</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TO PASS, THE VOTE REQUIRES</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3731304">
                <a:tc>
                  <a:txBody>
                    <a:bodyPr/>
                    <a:lstStyle/>
                    <a:p>
                      <a:pPr algn="ctr">
                        <a:lnSpc>
                          <a:spcPts val="2380"/>
                        </a:lnSpc>
                        <a:defRPr/>
                      </a:pPr>
                      <a:endParaRPr lang="en-US" sz="1100"/>
                    </a:p>
                    <a:p>
                      <a:pPr algn="ctr">
                        <a:lnSpc>
                          <a:spcPts val="2380"/>
                        </a:lnSpc>
                      </a:pPr>
                      <a:endParaRPr lang="en-US" sz="1100"/>
                    </a:p>
                    <a:p>
                      <a:pPr algn="ctr">
                        <a:lnSpc>
                          <a:spcPts val="2380"/>
                        </a:lnSpc>
                      </a:pPr>
                      <a:endParaRPr lang="en-US" sz="1100"/>
                    </a:p>
                    <a:p>
                      <a:pPr algn="ctr">
                        <a:lnSpc>
                          <a:spcPts val="2380"/>
                        </a:lnSpc>
                      </a:pPr>
                      <a:r>
                        <a:rPr lang="en-US" sz="1700">
                          <a:solidFill>
                            <a:srgbClr val="FFFFFF"/>
                          </a:solidFill>
                          <a:latin typeface="Montserrat"/>
                          <a:ea typeface="Montserrat"/>
                          <a:cs typeface="Montserrat"/>
                          <a:sym typeface="Montserrat"/>
                        </a:rPr>
                        <a:t>MOTION TO SUSPEND MEETING </a:t>
                      </a:r>
                    </a:p>
                    <a:p>
                      <a:pPr algn="ctr">
                        <a:lnSpc>
                          <a:spcPts val="2380"/>
                        </a:lnSpc>
                      </a:pPr>
                      <a:endParaRPr lang="en-US" sz="1700">
                        <a:solidFill>
                          <a:srgbClr val="FFFFFF"/>
                        </a:solidFill>
                        <a:latin typeface="Montserrat"/>
                        <a:ea typeface="Montserrat"/>
                        <a:cs typeface="Montserrat"/>
                        <a:sym typeface="Montserrat"/>
                      </a:endParaRPr>
                    </a:p>
                    <a:p>
                      <a:pPr algn="ctr">
                        <a:lnSpc>
                          <a:spcPts val="2380"/>
                        </a:lnSpc>
                      </a:pPr>
                      <a:endParaRPr lang="en-US" sz="1700">
                        <a:solidFill>
                          <a:srgbClr val="FFFFFF"/>
                        </a:solidFill>
                        <a:latin typeface="Montserrat"/>
                        <a:ea typeface="Montserrat"/>
                        <a:cs typeface="Montserrat"/>
                        <a:sym typeface="Montserrat"/>
                      </a:endParaRPr>
                    </a:p>
                    <a:p>
                      <a:pPr algn="ctr">
                        <a:lnSpc>
                          <a:spcPts val="2380"/>
                        </a:lnSpc>
                      </a:pPr>
                      <a:endParaRPr lang="en-US" sz="1700">
                        <a:solidFill>
                          <a:srgbClr val="FFFFFF"/>
                        </a:solidFill>
                        <a:latin typeface="Montserrat"/>
                        <a:ea typeface="Montserrat"/>
                        <a:cs typeface="Montserrat"/>
                        <a:sym typeface="Montserrat"/>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THIS MOTION IS MADE TO SUSPEND THE MEETING FOR THE PURPOSE OF A REGULAR CAUCUS OR A MODERATED CAUCUS, BUT ITS USE ALSO DEPENDS UPON THE CONFERENCE YOU ARE ATTENDING. </a:t>
                      </a:r>
                      <a:endParaRPr lang="en-US" sz="1100"/>
                    </a:p>
                    <a:p>
                      <a:pPr algn="ctr">
                        <a:lnSpc>
                          <a:spcPts val="2380"/>
                        </a:lnSpc>
                      </a:pPr>
                      <a:r>
                        <a:rPr lang="en-US" sz="1700" b="1">
                          <a:solidFill>
                            <a:srgbClr val="FFFFFF"/>
                          </a:solidFill>
                          <a:latin typeface="Montserrat Bold"/>
                          <a:ea typeface="Montserrat Bold"/>
                          <a:cs typeface="Montserrat Bold"/>
                          <a:sym typeface="Montserrat Bold"/>
                        </a:rPr>
                        <a:t>• WHEN MOVING TO SUSPEND THE MEETING, THE DELEGATE SHOULD SPECIFY A CERTAIN AMOUNT OF TIME AND THE PURPOSE. </a:t>
                      </a:r>
                    </a:p>
                    <a:p>
                      <a:pPr algn="ctr">
                        <a:lnSpc>
                          <a:spcPts val="2380"/>
                        </a:lnSpc>
                      </a:pPr>
                      <a:endParaRPr lang="en-US" sz="1700" b="1">
                        <a:solidFill>
                          <a:srgbClr val="FFFFFF"/>
                        </a:solidFill>
                        <a:latin typeface="Montserrat Bold"/>
                        <a:ea typeface="Montserrat Bold"/>
                        <a:cs typeface="Montserrat Bold"/>
                        <a:sym typeface="Montserrat Bold"/>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a:solidFill>
                            <a:srgbClr val="FFFFFF"/>
                          </a:solidFill>
                          <a:latin typeface="Montserrat"/>
                          <a:ea typeface="Montserrat"/>
                          <a:cs typeface="Montserrat"/>
                          <a:sym typeface="Montserrat"/>
                        </a:rPr>
                        <a:t>SIMPLE MAJORITY</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3722285">
                <a:tc>
                  <a:txBody>
                    <a:bodyPr/>
                    <a:lstStyle/>
                    <a:p>
                      <a:pPr algn="ctr">
                        <a:lnSpc>
                          <a:spcPts val="2380"/>
                        </a:lnSpc>
                        <a:defRPr/>
                      </a:pPr>
                      <a:endParaRPr lang="en-US" sz="1100"/>
                    </a:p>
                    <a:p>
                      <a:pPr algn="ctr">
                        <a:lnSpc>
                          <a:spcPts val="2380"/>
                        </a:lnSpc>
                      </a:pPr>
                      <a:endParaRPr lang="en-US" sz="1100"/>
                    </a:p>
                    <a:p>
                      <a:pPr algn="ctr">
                        <a:lnSpc>
                          <a:spcPts val="2380"/>
                        </a:lnSpc>
                      </a:pPr>
                      <a:endParaRPr lang="en-US" sz="1100"/>
                    </a:p>
                    <a:p>
                      <a:pPr algn="ctr">
                        <a:lnSpc>
                          <a:spcPts val="2380"/>
                        </a:lnSpc>
                      </a:pPr>
                      <a:r>
                        <a:rPr lang="en-US" sz="1700">
                          <a:solidFill>
                            <a:srgbClr val="FFFFFF"/>
                          </a:solidFill>
                          <a:latin typeface="Montserrat"/>
                          <a:ea typeface="Montserrat"/>
                          <a:cs typeface="Montserrat"/>
                          <a:sym typeface="Montserrat"/>
                        </a:rPr>
                        <a:t>MOTION TO ADJOURN      </a:t>
                      </a:r>
                    </a:p>
                    <a:p>
                      <a:pPr algn="ctr">
                        <a:lnSpc>
                          <a:spcPts val="2380"/>
                        </a:lnSpc>
                      </a:pPr>
                      <a:r>
                        <a:rPr lang="en-US" sz="1700">
                          <a:solidFill>
                            <a:srgbClr val="FFFFFF"/>
                          </a:solidFill>
                          <a:latin typeface="Montserrat"/>
                          <a:ea typeface="Montserrat"/>
                          <a:cs typeface="Montserrat"/>
                          <a:sym typeface="Montserrat"/>
                        </a:rPr>
                        <a:t>MEETING</a:t>
                      </a:r>
                    </a:p>
                    <a:p>
                      <a:pPr algn="ctr">
                        <a:lnSpc>
                          <a:spcPts val="2380"/>
                        </a:lnSpc>
                      </a:pPr>
                      <a:endParaRPr lang="en-US" sz="1700">
                        <a:solidFill>
                          <a:srgbClr val="FFFFFF"/>
                        </a:solidFill>
                        <a:latin typeface="Montserrat"/>
                        <a:ea typeface="Montserrat"/>
                        <a:cs typeface="Montserrat"/>
                        <a:sym typeface="Montserrat"/>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THIS MOTION IS MADE TO END THE COMMITTEE SESSION UNTIL THE NEXT SESSION, WHICH AT TIMES IS UNTIL NEXT YEAR. </a:t>
                      </a:r>
                      <a:endParaRPr lang="en-US" sz="1100"/>
                    </a:p>
                    <a:p>
                      <a:pPr algn="ctr">
                        <a:lnSpc>
                          <a:spcPts val="2380"/>
                        </a:lnSpc>
                      </a:pPr>
                      <a:r>
                        <a:rPr lang="en-US" sz="1700" b="1">
                          <a:solidFill>
                            <a:srgbClr val="FFFFFF"/>
                          </a:solidFill>
                          <a:latin typeface="Montserrat Bold"/>
                          <a:ea typeface="Montserrat Bold"/>
                          <a:cs typeface="Montserrat Bold"/>
                          <a:sym typeface="Montserrat Bold"/>
                        </a:rPr>
                        <a:t>• THIS MOTION IS MOST COMMONLY MADE TO END COMMITTEE SESSION FOR THE PURPOSE OF LUNCH OR DINNER. THIS MOTION REQUIRES AN IMMEDIATE VOTE.</a:t>
                      </a:r>
                    </a:p>
                    <a:p>
                      <a:pPr algn="ctr">
                        <a:lnSpc>
                          <a:spcPts val="2380"/>
                        </a:lnSpc>
                      </a:pPr>
                      <a:endParaRPr lang="en-US" sz="1700" b="1">
                        <a:solidFill>
                          <a:srgbClr val="FFFFFF"/>
                        </a:solidFill>
                        <a:latin typeface="Montserrat Bold"/>
                        <a:ea typeface="Montserrat Bold"/>
                        <a:cs typeface="Montserrat Bold"/>
                        <a:sym typeface="Montserrat Bold"/>
                      </a:endParaRP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a:solidFill>
                            <a:srgbClr val="FFFFFF"/>
                          </a:solidFill>
                          <a:latin typeface="Montserrat"/>
                          <a:ea typeface="Montserrat"/>
                          <a:cs typeface="Montserrat"/>
                          <a:sym typeface="Montserrat"/>
                        </a:rPr>
                        <a:t>SIMPLE MAJORITY</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graphicFrame>
        <p:nvGraphicFramePr>
          <p:cNvPr id="6" name="Table 6"/>
          <p:cNvGraphicFramePr>
            <a:graphicFrameLocks noGrp="1"/>
          </p:cNvGraphicFramePr>
          <p:nvPr/>
        </p:nvGraphicFramePr>
        <p:xfrm>
          <a:off x="1808524" y="704388"/>
          <a:ext cx="14670951" cy="8737433"/>
        </p:xfrm>
        <a:graphic>
          <a:graphicData uri="http://schemas.openxmlformats.org/drawingml/2006/table">
            <a:tbl>
              <a:tblPr/>
              <a:tblGrid>
                <a:gridCol w="4726587">
                  <a:extLst>
                    <a:ext uri="{9D8B030D-6E8A-4147-A177-3AD203B41FA5}">
                      <a16:colId xmlns:a16="http://schemas.microsoft.com/office/drawing/2014/main" val="20000"/>
                    </a:ext>
                  </a:extLst>
                </a:gridCol>
                <a:gridCol w="4726587">
                  <a:extLst>
                    <a:ext uri="{9D8B030D-6E8A-4147-A177-3AD203B41FA5}">
                      <a16:colId xmlns:a16="http://schemas.microsoft.com/office/drawing/2014/main" val="20001"/>
                    </a:ext>
                  </a:extLst>
                </a:gridCol>
                <a:gridCol w="5217777">
                  <a:extLst>
                    <a:ext uri="{9D8B030D-6E8A-4147-A177-3AD203B41FA5}">
                      <a16:colId xmlns:a16="http://schemas.microsoft.com/office/drawing/2014/main" val="20002"/>
                    </a:ext>
                  </a:extLst>
                </a:gridCol>
              </a:tblGrid>
              <a:tr h="1133987">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MOTION</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TO PASS, THE VOTE REQUIRES</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3722001">
                <a:tc>
                  <a:txBody>
                    <a:bodyPr/>
                    <a:lstStyle/>
                    <a:p>
                      <a:pPr algn="ctr">
                        <a:lnSpc>
                          <a:spcPts val="2380"/>
                        </a:lnSpc>
                        <a:defRPr/>
                      </a:pPr>
                      <a:r>
                        <a:rPr lang="en-US" sz="1700">
                          <a:solidFill>
                            <a:srgbClr val="FFFFFF"/>
                          </a:solidFill>
                          <a:latin typeface="Montserrat"/>
                          <a:ea typeface="Montserrat"/>
                          <a:cs typeface="Montserrat"/>
                          <a:sym typeface="Montserrat"/>
                        </a:rPr>
                        <a:t>MOTION TO CLOSE  DEBATE</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THE MOTION TO MOVE INTO VOTING PROCEDURE IS MADE WHEN A DELEGATE BELIEVES THEIR COUNTRY'S POSITION IS CLEAR, ENOUGH DRAFT RESOLUTIONS ARE ON THE FLOOR, AND THE COMMITTEE IS READY. IT REQUIRES TWO DELEGATES TO SPEAK AGAINST THE CLOSURE OF DEBATE, WITH NO DELEGATES SPEAKING IN FAVOR.</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a:solidFill>
                            <a:srgbClr val="FFFFFF"/>
                          </a:solidFill>
                          <a:latin typeface="Montserrat"/>
                          <a:ea typeface="Montserrat"/>
                          <a:cs typeface="Montserrat"/>
                          <a:sym typeface="Montserrat"/>
                        </a:rPr>
                        <a:t>2/3 MAJORITY </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3881445">
                <a:tc>
                  <a:txBody>
                    <a:bodyPr/>
                    <a:lstStyle/>
                    <a:p>
                      <a:pPr algn="ctr">
                        <a:lnSpc>
                          <a:spcPts val="2380"/>
                        </a:lnSpc>
                        <a:defRPr/>
                      </a:pPr>
                      <a:r>
                        <a:rPr lang="en-US" sz="1700">
                          <a:solidFill>
                            <a:srgbClr val="FFFFFF"/>
                          </a:solidFill>
                          <a:latin typeface="Montserrat"/>
                          <a:ea typeface="Montserrat"/>
                          <a:cs typeface="Montserrat"/>
                          <a:sym typeface="Montserrat"/>
                        </a:rPr>
                        <a:t>POINT OF ORDER</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A DELEGATE MAY RAISE A POINT OF ORDER DURING DISCUSSIONS, AND THE CHAIRPERSON WILL MAKE AN IMMEDIATE RULING. IF THE DELEGATE DISAGREES WITH THE RULING, THEY CAN APPEAL, WHICH WILL BE PUT TO A VOTE. THE CHAIRPERSON'S RULING STANDS UNLESS OVERRULED BY A TWO-THIRDS MAJORITY OF THE MEMBERS PRESENT AND VOTING.</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graphicFrame>
        <p:nvGraphicFramePr>
          <p:cNvPr id="6" name="Table 6"/>
          <p:cNvGraphicFramePr>
            <a:graphicFrameLocks noGrp="1"/>
          </p:cNvGraphicFramePr>
          <p:nvPr/>
        </p:nvGraphicFramePr>
        <p:xfrm>
          <a:off x="1808524" y="704388"/>
          <a:ext cx="14670951" cy="8737433"/>
        </p:xfrm>
        <a:graphic>
          <a:graphicData uri="http://schemas.openxmlformats.org/drawingml/2006/table">
            <a:tbl>
              <a:tblPr/>
              <a:tblGrid>
                <a:gridCol w="4726587">
                  <a:extLst>
                    <a:ext uri="{9D8B030D-6E8A-4147-A177-3AD203B41FA5}">
                      <a16:colId xmlns:a16="http://schemas.microsoft.com/office/drawing/2014/main" val="20000"/>
                    </a:ext>
                  </a:extLst>
                </a:gridCol>
                <a:gridCol w="4726587">
                  <a:extLst>
                    <a:ext uri="{9D8B030D-6E8A-4147-A177-3AD203B41FA5}">
                      <a16:colId xmlns:a16="http://schemas.microsoft.com/office/drawing/2014/main" val="20001"/>
                    </a:ext>
                  </a:extLst>
                </a:gridCol>
                <a:gridCol w="5217777">
                  <a:extLst>
                    <a:ext uri="{9D8B030D-6E8A-4147-A177-3AD203B41FA5}">
                      <a16:colId xmlns:a16="http://schemas.microsoft.com/office/drawing/2014/main" val="20002"/>
                    </a:ext>
                  </a:extLst>
                </a:gridCol>
              </a:tblGrid>
              <a:tr h="1133987">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       MOTION</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TO PASS, THE VOTE REQUIRES</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3722001">
                <a:tc>
                  <a:txBody>
                    <a:bodyPr/>
                    <a:lstStyle/>
                    <a:p>
                      <a:pPr algn="ctr">
                        <a:lnSpc>
                          <a:spcPts val="2380"/>
                        </a:lnSpc>
                        <a:defRPr/>
                      </a:pPr>
                      <a:r>
                        <a:rPr lang="en-US" sz="1700">
                          <a:solidFill>
                            <a:srgbClr val="FFFFFF"/>
                          </a:solidFill>
                          <a:latin typeface="Montserrat"/>
                          <a:ea typeface="Montserrat"/>
                          <a:cs typeface="Montserrat"/>
                          <a:sym typeface="Montserrat"/>
                        </a:rPr>
                        <a:t>POINT OF INFORMATION</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•AFTER A DELEGATE HAS GIVEN A SPEECH IN FORMAL DEBATE, S/HE MAY CHOOSE TO YIELD HIS OR HER TIME TO A POINT OF INFORMATION, A QUESTION ANOTHER DELEGATE RAISES CONCERNING THE SPEECH.</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3881445">
                <a:tc>
                  <a:txBody>
                    <a:bodyPr/>
                    <a:lstStyle/>
                    <a:p>
                      <a:pPr algn="ctr">
                        <a:lnSpc>
                          <a:spcPts val="2380"/>
                        </a:lnSpc>
                        <a:defRPr/>
                      </a:pPr>
                      <a:r>
                        <a:rPr lang="en-US" sz="1700">
                          <a:solidFill>
                            <a:srgbClr val="FFFFFF"/>
                          </a:solidFill>
                          <a:latin typeface="Montserrat"/>
                          <a:ea typeface="Montserrat"/>
                          <a:cs typeface="Montserrat"/>
                          <a:sym typeface="Montserrat"/>
                        </a:rPr>
                        <a:t>POINT OF PERSONAL PRIVILEGE</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r>
                        <a:rPr lang="en-US" sz="1700" b="1">
                          <a:solidFill>
                            <a:srgbClr val="FFFFFF"/>
                          </a:solidFill>
                          <a:latin typeface="Montserrat Bold"/>
                          <a:ea typeface="Montserrat Bold"/>
                          <a:cs typeface="Montserrat Bold"/>
                          <a:sym typeface="Montserrat Bold"/>
                        </a:rPr>
                        <a:t>A DELEGATE MAY RAISE A POINT OF PERSONAL PRIVILEGE IN ORDER TO INFORM THE CHAIRPERSON OF A PHYSICAL DISCOMFORT S/HE IS EXPERIENCING, SUCH AS INABILITY TO HEAR ANOTHER DELEGATES SPEECH.</a:t>
                      </a:r>
                      <a:endParaRPr lang="en-US" sz="1100"/>
                    </a:p>
                    <a:p>
                      <a:pPr algn="ctr">
                        <a:lnSpc>
                          <a:spcPts val="2380"/>
                        </a:lnSpc>
                      </a:pP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ctr">
                        <a:lnSpc>
                          <a:spcPts val="2380"/>
                        </a:lnSpc>
                        <a:defRPr/>
                      </a:pPr>
                      <a:endParaRPr lang="en-US" sz="1100" dirty="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6350520" y="1105424"/>
            <a:ext cx="5586959" cy="1384995"/>
          </a:xfrm>
          <a:prstGeom prst="rect">
            <a:avLst/>
          </a:prstGeom>
        </p:spPr>
        <p:txBody>
          <a:bodyPr wrap="square" lIns="0" tIns="0" rIns="0" bIns="0" rtlCol="0" anchor="t">
            <a:spAutoFit/>
          </a:bodyPr>
          <a:lstStyle/>
          <a:p>
            <a:pPr algn="ctr">
              <a:lnSpc>
                <a:spcPts val="10779"/>
              </a:lnSpc>
            </a:pPr>
            <a:r>
              <a:rPr lang="en-US" sz="7699" dirty="0">
                <a:solidFill>
                  <a:srgbClr val="FFFFFF"/>
                </a:solidFill>
                <a:latin typeface="Vintage Rotter"/>
                <a:ea typeface="Vintage Rotter"/>
                <a:cs typeface="Vintage Rotter"/>
                <a:sym typeface="Vintage Rotter"/>
              </a:rPr>
              <a:t>Position Papers</a:t>
            </a:r>
          </a:p>
        </p:txBody>
      </p:sp>
      <p:sp>
        <p:nvSpPr>
          <p:cNvPr id="8" name="TextBox 8"/>
          <p:cNvSpPr txBox="1"/>
          <p:nvPr/>
        </p:nvSpPr>
        <p:spPr>
          <a:xfrm>
            <a:off x="1628965" y="2930051"/>
            <a:ext cx="13452503" cy="5001369"/>
          </a:xfrm>
          <a:prstGeom prst="rect">
            <a:avLst/>
          </a:prstGeom>
        </p:spPr>
        <p:txBody>
          <a:bodyPr lIns="0" tIns="0" rIns="0" bIns="0" rtlCol="0" anchor="t">
            <a:spAutoFit/>
          </a:bodyPr>
          <a:lstStyle/>
          <a:p>
            <a:pPr marL="783489" lvl="1" indent="-391744" algn="l">
              <a:lnSpc>
                <a:spcPts val="3882"/>
              </a:lnSpc>
              <a:buFont typeface="Arial"/>
              <a:buChar char="•"/>
            </a:pPr>
            <a:r>
              <a:rPr lang="en-US" sz="3628" b="1" dirty="0">
                <a:solidFill>
                  <a:srgbClr val="FFFFFF"/>
                </a:solidFill>
                <a:latin typeface="Montserrat Bold"/>
                <a:ea typeface="Montserrat Bold"/>
                <a:cs typeface="Montserrat Bold"/>
                <a:sym typeface="Montserrat Bold"/>
              </a:rPr>
              <a:t>To write a strong MUN position paper, start with an introduction stating your country’s stance on the topic. Provide background information with key facts and past actions your country has taken. </a:t>
            </a:r>
          </a:p>
          <a:p>
            <a:pPr algn="l">
              <a:lnSpc>
                <a:spcPts val="3882"/>
              </a:lnSpc>
            </a:pPr>
            <a:endParaRPr lang="en-US" sz="3628" b="1" dirty="0">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dirty="0">
                <a:solidFill>
                  <a:srgbClr val="FFFFFF"/>
                </a:solidFill>
                <a:latin typeface="Montserrat Bold"/>
                <a:ea typeface="Montserrat Bold"/>
                <a:cs typeface="Montserrat Bold"/>
                <a:sym typeface="Montserrat Bold"/>
              </a:rPr>
              <a:t>Discuss current challenges and propose clear solutions aligned with your nation’s policies. Use formal language, cite sources, and keep it concise. Conclude with a strong statement reinforcing your country’s commitment to the issue.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6239817" y="1053244"/>
            <a:ext cx="5808365"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Rules of Procedure</a:t>
            </a:r>
          </a:p>
        </p:txBody>
      </p:sp>
      <p:sp>
        <p:nvSpPr>
          <p:cNvPr id="8" name="TextBox 8"/>
          <p:cNvSpPr txBox="1"/>
          <p:nvPr/>
        </p:nvSpPr>
        <p:spPr>
          <a:xfrm>
            <a:off x="1628965" y="3627197"/>
            <a:ext cx="14366761" cy="4154984"/>
          </a:xfrm>
          <a:prstGeom prst="rect">
            <a:avLst/>
          </a:prstGeom>
        </p:spPr>
        <p:txBody>
          <a:bodyPr lIns="0" tIns="0" rIns="0" bIns="0" rtlCol="0" anchor="t">
            <a:spAutoFit/>
          </a:bodyPr>
          <a:lstStyle/>
          <a:p>
            <a:pPr marL="734061" lvl="1" indent="-367031" algn="l">
              <a:lnSpc>
                <a:spcPts val="3638"/>
              </a:lnSpc>
              <a:buFont typeface="Arial"/>
              <a:buChar char="•"/>
            </a:pPr>
            <a:r>
              <a:rPr lang="en-US" sz="3400" b="1" dirty="0">
                <a:solidFill>
                  <a:srgbClr val="FFFFFF"/>
                </a:solidFill>
                <a:latin typeface="Montserrat Bold"/>
                <a:ea typeface="Montserrat Bold"/>
                <a:cs typeface="Montserrat Bold"/>
                <a:sym typeface="Montserrat Bold"/>
              </a:rPr>
              <a:t>The Speakers’ List is the committee's default debate format when no points or motions are raised. Each country can only appear once at a time. Delegates join by raising their placards or sending notes. Speaking time is set by the delegate opening the list but can be changed. Once the list is exhausted, voting begins.</a:t>
            </a:r>
          </a:p>
          <a:p>
            <a:pPr algn="l">
              <a:lnSpc>
                <a:spcPts val="3638"/>
              </a:lnSpc>
            </a:pPr>
            <a:endParaRPr lang="en-US" sz="3400" b="1" dirty="0">
              <a:solidFill>
                <a:srgbClr val="FFFFFF"/>
              </a:solidFill>
              <a:latin typeface="Montserrat Bold"/>
              <a:ea typeface="Montserrat Bold"/>
              <a:cs typeface="Montserrat Bold"/>
              <a:sym typeface="Montserrat Bold"/>
            </a:endParaRPr>
          </a:p>
          <a:p>
            <a:pPr marL="734061" lvl="1" indent="-367031" algn="l">
              <a:lnSpc>
                <a:spcPts val="3638"/>
              </a:lnSpc>
              <a:buFont typeface="Arial"/>
              <a:buChar char="•"/>
            </a:pPr>
            <a:r>
              <a:rPr lang="en-US" sz="3400" b="1" dirty="0">
                <a:solidFill>
                  <a:srgbClr val="FFFFFF"/>
                </a:solidFill>
                <a:latin typeface="Montserrat Bold"/>
                <a:ea typeface="Montserrat Bold"/>
                <a:cs typeface="Montserrat Bold"/>
                <a:sym typeface="Montserrat Bold"/>
              </a:rPr>
              <a:t> Delegates must yield remaining time to the Dias or POIs. Yielding to the Dias ends the speech.</a:t>
            </a:r>
          </a:p>
        </p:txBody>
      </p:sp>
      <p:sp>
        <p:nvSpPr>
          <p:cNvPr id="9" name="TextBox 9"/>
          <p:cNvSpPr txBox="1"/>
          <p:nvPr/>
        </p:nvSpPr>
        <p:spPr>
          <a:xfrm>
            <a:off x="6239817" y="2612405"/>
            <a:ext cx="14366761" cy="529463"/>
          </a:xfrm>
          <a:prstGeom prst="rect">
            <a:avLst/>
          </a:prstGeom>
        </p:spPr>
        <p:txBody>
          <a:bodyPr lIns="0" tIns="0" rIns="0" bIns="0" rtlCol="0" anchor="t">
            <a:spAutoFit/>
          </a:bodyPr>
          <a:lstStyle/>
          <a:p>
            <a:pPr algn="l">
              <a:lnSpc>
                <a:spcPts val="4065"/>
              </a:lnSpc>
            </a:pPr>
            <a:r>
              <a:rPr lang="en-US" sz="3799" b="1">
                <a:solidFill>
                  <a:srgbClr val="FFFFFF"/>
                </a:solidFill>
                <a:latin typeface="Montserrat Bold"/>
                <a:ea typeface="Montserrat Bold"/>
                <a:cs typeface="Montserrat Bold"/>
                <a:sym typeface="Montserrat Bold"/>
              </a:rPr>
              <a:t>General Speaker’s List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4149675" y="1043719"/>
            <a:ext cx="9988650"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How to write a effective speech?</a:t>
            </a:r>
          </a:p>
        </p:txBody>
      </p:sp>
      <p:sp>
        <p:nvSpPr>
          <p:cNvPr id="8" name="TextBox 8"/>
          <p:cNvSpPr txBox="1"/>
          <p:nvPr/>
        </p:nvSpPr>
        <p:spPr>
          <a:xfrm>
            <a:off x="1628965" y="2498931"/>
            <a:ext cx="13452503" cy="5346289"/>
          </a:xfrm>
          <a:prstGeom prst="rect">
            <a:avLst/>
          </a:prstGeom>
        </p:spPr>
        <p:txBody>
          <a:bodyPr lIns="0" tIns="0" rIns="0" bIns="0" rtlCol="0" anchor="t">
            <a:spAutoFit/>
          </a:bodyPr>
          <a:lstStyle/>
          <a:p>
            <a:pPr algn="l">
              <a:lnSpc>
                <a:spcPts val="3882"/>
              </a:lnSpc>
            </a:pPr>
            <a:r>
              <a:rPr lang="en-US" sz="3628" b="1">
                <a:solidFill>
                  <a:srgbClr val="FFFFFF"/>
                </a:solidFill>
                <a:latin typeface="Montserrat Bold"/>
                <a:ea typeface="Montserrat Bold"/>
                <a:cs typeface="Montserrat Bold"/>
                <a:sym typeface="Montserrat Bold"/>
              </a:rPr>
              <a:t>3 points to success:</a:t>
            </a: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To write an effective MUN speech, start by clearly stating your country’s position. Use facts and statistics to support your argument. </a:t>
            </a:r>
          </a:p>
          <a:p>
            <a:pPr algn="l">
              <a:lnSpc>
                <a:spcPts val="3882"/>
              </a:lnSpc>
            </a:pPr>
            <a:endParaRPr lang="en-US" sz="3628" b="1">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Keep it concise and focused, addressing key issues. Maintain a formal tone, but stay engaging. </a:t>
            </a:r>
          </a:p>
          <a:p>
            <a:pPr algn="l">
              <a:lnSpc>
                <a:spcPts val="3882"/>
              </a:lnSpc>
            </a:pPr>
            <a:endParaRPr lang="en-US" sz="3628" b="1">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End with a call to action or a solution. Practice speaking confidently, and be ready to respond to questions.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a:extLst>
            <a:ext uri="{FF2B5EF4-FFF2-40B4-BE49-F238E27FC236}">
              <a16:creationId xmlns:a16="http://schemas.microsoft.com/office/drawing/2014/main" id="{63AC6399-9BC9-3A27-8A89-E9E48310F7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838D27-DEF0-A9F8-FD42-D1CACC0E418B}"/>
              </a:ext>
            </a:extLst>
          </p:cNvPr>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a:extLst>
              <a:ext uri="{FF2B5EF4-FFF2-40B4-BE49-F238E27FC236}">
                <a16:creationId xmlns:a16="http://schemas.microsoft.com/office/drawing/2014/main" id="{3A7F5E72-3EBE-0E0E-AA65-38EEF6B66952}"/>
              </a:ext>
            </a:extLst>
          </p:cNvPr>
          <p:cNvSpPr/>
          <p:nvPr/>
        </p:nvSpPr>
        <p:spPr>
          <a:xfrm>
            <a:off x="1028700" y="704388"/>
            <a:ext cx="16230600" cy="8878224"/>
          </a:xfrm>
          <a:prstGeom prst="rect">
            <a:avLst/>
          </a:prstGeom>
          <a:solidFill>
            <a:srgbClr val="004AAD"/>
          </a:solidFill>
        </p:spPr>
        <p:txBody>
          <a:bodyPr/>
          <a:lstStyle/>
          <a:p>
            <a:endParaRPr lang="en-US" dirty="0"/>
          </a:p>
        </p:txBody>
      </p:sp>
      <p:sp>
        <p:nvSpPr>
          <p:cNvPr id="7" name="TextBox 7">
            <a:extLst>
              <a:ext uri="{FF2B5EF4-FFF2-40B4-BE49-F238E27FC236}">
                <a16:creationId xmlns:a16="http://schemas.microsoft.com/office/drawing/2014/main" id="{5596F0B0-06DF-8048-A397-DA38BED8E2B8}"/>
              </a:ext>
            </a:extLst>
          </p:cNvPr>
          <p:cNvSpPr txBox="1"/>
          <p:nvPr/>
        </p:nvSpPr>
        <p:spPr>
          <a:xfrm>
            <a:off x="6239817" y="1053244"/>
            <a:ext cx="5808365"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Rules of Procedure</a:t>
            </a:r>
          </a:p>
        </p:txBody>
      </p:sp>
      <p:sp>
        <p:nvSpPr>
          <p:cNvPr id="8" name="TextBox 8">
            <a:extLst>
              <a:ext uri="{FF2B5EF4-FFF2-40B4-BE49-F238E27FC236}">
                <a16:creationId xmlns:a16="http://schemas.microsoft.com/office/drawing/2014/main" id="{102084CA-26D8-3F7D-40D6-DB75320E9363}"/>
              </a:ext>
            </a:extLst>
          </p:cNvPr>
          <p:cNvSpPr txBox="1"/>
          <p:nvPr/>
        </p:nvSpPr>
        <p:spPr>
          <a:xfrm>
            <a:off x="1328830" y="4094009"/>
            <a:ext cx="15630335" cy="4589974"/>
          </a:xfrm>
          <a:prstGeom prst="rect">
            <a:avLst/>
          </a:prstGeom>
        </p:spPr>
        <p:txBody>
          <a:bodyPr wrap="square" lIns="0" tIns="0" rIns="0" bIns="0" rtlCol="0" anchor="t">
            <a:spAutoFit/>
          </a:bodyPr>
          <a:lstStyle/>
          <a:p>
            <a:pPr marL="367030" lvl="1" algn="l">
              <a:lnSpc>
                <a:spcPts val="3638"/>
              </a:lnSpc>
            </a:pPr>
            <a:r>
              <a:rPr lang="en-US" sz="2800" b="1" dirty="0">
                <a:solidFill>
                  <a:srgbClr val="FFFFFF"/>
                </a:solidFill>
                <a:latin typeface="Montserrat Bold"/>
                <a:ea typeface="Montserrat Bold"/>
                <a:cs typeface="Montserrat Bold"/>
                <a:sym typeface="Montserrat Bold"/>
              </a:rPr>
              <a:t>A Moderated Caucus is a structured form of debate that allows delegates to discuss specific topics in a more interactive manner than the Speakers’ List. To initiate a Moderated Caucus, a delegate must propose a motion specifying the overall duration, individual speaking time, and the topic to be discussed. </a:t>
            </a:r>
          </a:p>
          <a:p>
            <a:pPr marL="367030" lvl="1" algn="l">
              <a:lnSpc>
                <a:spcPts val="3638"/>
              </a:lnSpc>
            </a:pPr>
            <a:endParaRPr lang="en-US" sz="2800" b="1" dirty="0">
              <a:solidFill>
                <a:srgbClr val="FFFFFF"/>
              </a:solidFill>
              <a:latin typeface="Montserrat Bold"/>
              <a:ea typeface="Montserrat Bold"/>
              <a:cs typeface="Montserrat Bold"/>
              <a:sym typeface="Montserrat Bold"/>
            </a:endParaRPr>
          </a:p>
          <a:p>
            <a:pPr marL="367030" lvl="1" algn="l">
              <a:lnSpc>
                <a:spcPts val="3638"/>
              </a:lnSpc>
            </a:pPr>
            <a:r>
              <a:rPr lang="en-US" sz="2800" b="1" dirty="0">
                <a:solidFill>
                  <a:srgbClr val="FFFFFF"/>
                </a:solidFill>
                <a:latin typeface="Montserrat Bold"/>
                <a:ea typeface="Montserrat Bold"/>
                <a:cs typeface="Montserrat Bold"/>
                <a:sym typeface="Montserrat Bold"/>
              </a:rPr>
              <a:t>Once voted upon by the committee, the Chair will call on delegates who raise their placards to speak for the allotted time. Delegates may yield their time during a Moderated Caucus. The Moderated Caucus continues until the total time elapses or a motion to end it passes, after which the committee returns to the default debate format. </a:t>
            </a:r>
          </a:p>
        </p:txBody>
      </p:sp>
      <p:sp>
        <p:nvSpPr>
          <p:cNvPr id="9" name="TextBox 9">
            <a:extLst>
              <a:ext uri="{FF2B5EF4-FFF2-40B4-BE49-F238E27FC236}">
                <a16:creationId xmlns:a16="http://schemas.microsoft.com/office/drawing/2014/main" id="{7F5D9550-F4C5-EC17-65C7-B2B3840FA5EF}"/>
              </a:ext>
            </a:extLst>
          </p:cNvPr>
          <p:cNvSpPr txBox="1"/>
          <p:nvPr/>
        </p:nvSpPr>
        <p:spPr>
          <a:xfrm>
            <a:off x="1960618" y="2665917"/>
            <a:ext cx="14366761" cy="529463"/>
          </a:xfrm>
          <a:prstGeom prst="rect">
            <a:avLst/>
          </a:prstGeom>
        </p:spPr>
        <p:txBody>
          <a:bodyPr lIns="0" tIns="0" rIns="0" bIns="0" rtlCol="0" anchor="t">
            <a:spAutoFit/>
          </a:bodyPr>
          <a:lstStyle/>
          <a:p>
            <a:pPr algn="ctr">
              <a:lnSpc>
                <a:spcPts val="4065"/>
              </a:lnSpc>
            </a:pPr>
            <a:r>
              <a:rPr lang="en-US" sz="3799" b="1" dirty="0">
                <a:solidFill>
                  <a:srgbClr val="FFFFFF"/>
                </a:solidFill>
                <a:latin typeface="Montserrat Bold"/>
                <a:ea typeface="Montserrat Bold"/>
                <a:cs typeface="Montserrat Bold"/>
                <a:sym typeface="Montserrat Bold"/>
              </a:rPr>
              <a:t>Moderated Caucus (Simple Majority)</a:t>
            </a:r>
          </a:p>
        </p:txBody>
      </p:sp>
    </p:spTree>
    <p:extLst>
      <p:ext uri="{BB962C8B-B14F-4D97-AF65-F5344CB8AC3E}">
        <p14:creationId xmlns:p14="http://schemas.microsoft.com/office/powerpoint/2010/main" val="681983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a:extLst>
            <a:ext uri="{FF2B5EF4-FFF2-40B4-BE49-F238E27FC236}">
              <a16:creationId xmlns:a16="http://schemas.microsoft.com/office/drawing/2014/main" id="{561B759A-05DA-9CA7-7164-70E4F625D9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F0B1D1-7FA4-683E-5AE4-90A6671861F3}"/>
              </a:ext>
            </a:extLst>
          </p:cNvPr>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a:extLst>
              <a:ext uri="{FF2B5EF4-FFF2-40B4-BE49-F238E27FC236}">
                <a16:creationId xmlns:a16="http://schemas.microsoft.com/office/drawing/2014/main" id="{BC63C369-7864-0612-ABA5-95616D0DF1B2}"/>
              </a:ext>
            </a:extLst>
          </p:cNvPr>
          <p:cNvSpPr/>
          <p:nvPr/>
        </p:nvSpPr>
        <p:spPr>
          <a:xfrm>
            <a:off x="1028699" y="704388"/>
            <a:ext cx="16230600" cy="8878224"/>
          </a:xfrm>
          <a:prstGeom prst="rect">
            <a:avLst/>
          </a:prstGeom>
          <a:solidFill>
            <a:srgbClr val="004AAD"/>
          </a:solidFill>
        </p:spPr>
        <p:txBody>
          <a:bodyPr/>
          <a:lstStyle/>
          <a:p>
            <a:endParaRPr lang="en-US"/>
          </a:p>
        </p:txBody>
      </p:sp>
      <p:sp>
        <p:nvSpPr>
          <p:cNvPr id="7" name="TextBox 7">
            <a:extLst>
              <a:ext uri="{FF2B5EF4-FFF2-40B4-BE49-F238E27FC236}">
                <a16:creationId xmlns:a16="http://schemas.microsoft.com/office/drawing/2014/main" id="{3A1B1EFA-0139-1170-42F2-8C2E85924CEB}"/>
              </a:ext>
            </a:extLst>
          </p:cNvPr>
          <p:cNvSpPr txBox="1"/>
          <p:nvPr/>
        </p:nvSpPr>
        <p:spPr>
          <a:xfrm>
            <a:off x="6239817" y="1053244"/>
            <a:ext cx="5808365" cy="1285875"/>
          </a:xfrm>
          <a:prstGeom prst="rect">
            <a:avLst/>
          </a:prstGeom>
        </p:spPr>
        <p:txBody>
          <a:bodyPr lIns="0" tIns="0" rIns="0" bIns="0" rtlCol="0" anchor="t">
            <a:spAutoFit/>
          </a:bodyPr>
          <a:lstStyle/>
          <a:p>
            <a:pPr algn="ctr">
              <a:lnSpc>
                <a:spcPts val="10500"/>
              </a:lnSpc>
            </a:pPr>
            <a:r>
              <a:rPr lang="en-US" sz="7500">
                <a:solidFill>
                  <a:srgbClr val="FFFFFF"/>
                </a:solidFill>
                <a:latin typeface="Vintage Rotter"/>
                <a:ea typeface="Vintage Rotter"/>
                <a:cs typeface="Vintage Rotter"/>
                <a:sym typeface="Vintage Rotter"/>
              </a:rPr>
              <a:t>Rules of Procedure</a:t>
            </a:r>
          </a:p>
        </p:txBody>
      </p:sp>
      <p:sp>
        <p:nvSpPr>
          <p:cNvPr id="8" name="TextBox 8">
            <a:extLst>
              <a:ext uri="{FF2B5EF4-FFF2-40B4-BE49-F238E27FC236}">
                <a16:creationId xmlns:a16="http://schemas.microsoft.com/office/drawing/2014/main" id="{3ABCFB46-E61A-151C-6892-00CB4CBBCD16}"/>
              </a:ext>
            </a:extLst>
          </p:cNvPr>
          <p:cNvSpPr txBox="1"/>
          <p:nvPr/>
        </p:nvSpPr>
        <p:spPr>
          <a:xfrm>
            <a:off x="1628965" y="3627197"/>
            <a:ext cx="15058835" cy="4589974"/>
          </a:xfrm>
          <a:prstGeom prst="rect">
            <a:avLst/>
          </a:prstGeom>
        </p:spPr>
        <p:txBody>
          <a:bodyPr wrap="square" lIns="0" tIns="0" rIns="0" bIns="0" rtlCol="0" anchor="t">
            <a:spAutoFit/>
          </a:bodyPr>
          <a:lstStyle/>
          <a:p>
            <a:pPr marL="367030" lvl="1" algn="l">
              <a:lnSpc>
                <a:spcPts val="3638"/>
              </a:lnSpc>
            </a:pPr>
            <a:r>
              <a:rPr lang="en-US" sz="2800" b="1" dirty="0">
                <a:solidFill>
                  <a:srgbClr val="FFFFFF"/>
                </a:solidFill>
                <a:latin typeface="Montserrat Bold"/>
                <a:ea typeface="Montserrat Bold"/>
                <a:cs typeface="Montserrat Bold"/>
                <a:sym typeface="Montserrat Bold"/>
              </a:rPr>
              <a:t>An Unmoderated Caucus is a suspension of formal debate, allowing delegates to move freely around the room and engage in informal discussions, negotiate, and draft working papers or resolutions. To begin an Unmoderated Caucus, a delegate must propose a motion specifying the total duration. </a:t>
            </a:r>
          </a:p>
          <a:p>
            <a:pPr marL="367030" lvl="1" algn="l">
              <a:lnSpc>
                <a:spcPts val="3638"/>
              </a:lnSpc>
            </a:pPr>
            <a:endParaRPr lang="en-US" sz="2800" b="1" dirty="0">
              <a:solidFill>
                <a:srgbClr val="FFFFFF"/>
              </a:solidFill>
              <a:latin typeface="Montserrat Bold"/>
              <a:ea typeface="Montserrat Bold"/>
              <a:cs typeface="Montserrat Bold"/>
              <a:sym typeface="Montserrat Bold"/>
            </a:endParaRPr>
          </a:p>
          <a:p>
            <a:pPr marL="367030" lvl="1" algn="l">
              <a:lnSpc>
                <a:spcPts val="3638"/>
              </a:lnSpc>
            </a:pPr>
            <a:r>
              <a:rPr lang="en-US" sz="2800" b="1" dirty="0">
                <a:solidFill>
                  <a:srgbClr val="FFFFFF"/>
                </a:solidFill>
                <a:latin typeface="Montserrat Bold"/>
                <a:ea typeface="Montserrat Bold"/>
                <a:cs typeface="Montserrat Bold"/>
                <a:sym typeface="Montserrat Bold"/>
              </a:rPr>
              <a:t>Once the motion passes with a simple majority, delegates may leave their seats, form groups, and collaborate directly with others. There is no formal speaking order or time limit for individual delegates during this period. The Unmoderated Caucus ends once the allotted time expires or a motion to extend or end it is passed, after which the committee resumes formal debate.</a:t>
            </a:r>
          </a:p>
        </p:txBody>
      </p:sp>
      <p:sp>
        <p:nvSpPr>
          <p:cNvPr id="9" name="TextBox 9">
            <a:extLst>
              <a:ext uri="{FF2B5EF4-FFF2-40B4-BE49-F238E27FC236}">
                <a16:creationId xmlns:a16="http://schemas.microsoft.com/office/drawing/2014/main" id="{249C5400-0E46-2FBB-923C-EAF317EF0C49}"/>
              </a:ext>
            </a:extLst>
          </p:cNvPr>
          <p:cNvSpPr txBox="1"/>
          <p:nvPr/>
        </p:nvSpPr>
        <p:spPr>
          <a:xfrm>
            <a:off x="1975001" y="2687975"/>
            <a:ext cx="14366761" cy="529463"/>
          </a:xfrm>
          <a:prstGeom prst="rect">
            <a:avLst/>
          </a:prstGeom>
        </p:spPr>
        <p:txBody>
          <a:bodyPr lIns="0" tIns="0" rIns="0" bIns="0" rtlCol="0" anchor="t">
            <a:spAutoFit/>
          </a:bodyPr>
          <a:lstStyle/>
          <a:p>
            <a:pPr algn="ctr">
              <a:lnSpc>
                <a:spcPts val="4065"/>
              </a:lnSpc>
            </a:pPr>
            <a:r>
              <a:rPr lang="en-US" sz="3799" b="1" dirty="0">
                <a:solidFill>
                  <a:srgbClr val="FFFFFF"/>
                </a:solidFill>
                <a:latin typeface="Montserrat Bold"/>
                <a:ea typeface="Montserrat Bold"/>
                <a:cs typeface="Montserrat Bold"/>
                <a:sym typeface="Montserrat Bold"/>
              </a:rPr>
              <a:t>Unmoderated Caucus (Simple Majority)</a:t>
            </a:r>
          </a:p>
        </p:txBody>
      </p:sp>
    </p:spTree>
    <p:extLst>
      <p:ext uri="{BB962C8B-B14F-4D97-AF65-F5344CB8AC3E}">
        <p14:creationId xmlns:p14="http://schemas.microsoft.com/office/powerpoint/2010/main" val="44261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6276975" y="1043719"/>
            <a:ext cx="5734050"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Resolution Papers</a:t>
            </a:r>
          </a:p>
        </p:txBody>
      </p:sp>
      <p:sp>
        <p:nvSpPr>
          <p:cNvPr id="8" name="TextBox 8"/>
          <p:cNvSpPr txBox="1"/>
          <p:nvPr/>
        </p:nvSpPr>
        <p:spPr>
          <a:xfrm>
            <a:off x="1628965" y="2697574"/>
            <a:ext cx="14268179" cy="6317839"/>
          </a:xfrm>
          <a:prstGeom prst="rect">
            <a:avLst/>
          </a:prstGeom>
        </p:spPr>
        <p:txBody>
          <a:bodyPr lIns="0" tIns="0" rIns="0" bIns="0" rtlCol="0" anchor="t">
            <a:spAutoFit/>
          </a:bodyPr>
          <a:lstStyle/>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A Draft Resolution is an official document requiring chairperson approval before circulation. Sponsors are its writers, while Signatories support discussion without obligations. Delegates cannot be both Sponsor and Signatory. </a:t>
            </a:r>
          </a:p>
          <a:p>
            <a:pPr algn="l">
              <a:lnSpc>
                <a:spcPts val="3882"/>
              </a:lnSpc>
            </a:pPr>
            <a:endParaRPr lang="en-US" sz="3628" b="1">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After introduction, Sponsors cannot be added but may request removal in writing. If minimum Sponsors are not met, the resolution is removed. Signatories can join or leave anytime with written requests. </a:t>
            </a:r>
          </a:p>
          <a:p>
            <a:pPr algn="l">
              <a:lnSpc>
                <a:spcPts val="3882"/>
              </a:lnSpc>
            </a:pPr>
            <a:endParaRPr lang="en-US" sz="3628" b="1">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Multiple Draft Resolutions can be on the floor simultaneously.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Freeform 7"/>
          <p:cNvSpPr/>
          <p:nvPr/>
        </p:nvSpPr>
        <p:spPr>
          <a:xfrm>
            <a:off x="3810249" y="4308645"/>
            <a:ext cx="10255472" cy="4677924"/>
          </a:xfrm>
          <a:custGeom>
            <a:avLst/>
            <a:gdLst/>
            <a:ahLst/>
            <a:cxnLst/>
            <a:rect l="l" t="t" r="r" b="b"/>
            <a:pathLst>
              <a:path w="10255472" h="4677924">
                <a:moveTo>
                  <a:pt x="0" y="0"/>
                </a:moveTo>
                <a:lnTo>
                  <a:pt x="10255472" y="0"/>
                </a:lnTo>
                <a:lnTo>
                  <a:pt x="10255472" y="4677924"/>
                </a:lnTo>
                <a:lnTo>
                  <a:pt x="0" y="4677924"/>
                </a:lnTo>
                <a:lnTo>
                  <a:pt x="0" y="0"/>
                </a:lnTo>
                <a:close/>
              </a:path>
            </a:pathLst>
          </a:custGeom>
          <a:blipFill>
            <a:blip r:embed="rId3"/>
            <a:stretch>
              <a:fillRect r="-9659" b="-49052"/>
            </a:stretch>
          </a:blipFill>
        </p:spPr>
        <p:txBody>
          <a:bodyPr/>
          <a:lstStyle/>
          <a:p>
            <a:endParaRPr lang="en-US"/>
          </a:p>
        </p:txBody>
      </p:sp>
      <p:sp>
        <p:nvSpPr>
          <p:cNvPr id="8" name="TextBox 8"/>
          <p:cNvSpPr txBox="1"/>
          <p:nvPr/>
        </p:nvSpPr>
        <p:spPr>
          <a:xfrm>
            <a:off x="6276975" y="1043719"/>
            <a:ext cx="5734050"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Resolution Papers</a:t>
            </a:r>
          </a:p>
        </p:txBody>
      </p:sp>
      <p:sp>
        <p:nvSpPr>
          <p:cNvPr id="9" name="TextBox 9"/>
          <p:cNvSpPr txBox="1"/>
          <p:nvPr/>
        </p:nvSpPr>
        <p:spPr>
          <a:xfrm>
            <a:off x="1028700" y="2813000"/>
            <a:ext cx="15818570" cy="1500411"/>
          </a:xfrm>
          <a:prstGeom prst="rect">
            <a:avLst/>
          </a:prstGeom>
        </p:spPr>
        <p:txBody>
          <a:bodyPr lIns="0" tIns="0" rIns="0" bIns="0" rtlCol="0" anchor="t">
            <a:spAutoFit/>
          </a:bodyPr>
          <a:lstStyle/>
          <a:p>
            <a:pPr marL="783489" lvl="1" indent="-391744" algn="l">
              <a:lnSpc>
                <a:spcPts val="3882"/>
              </a:lnSpc>
              <a:buFont typeface="Arial"/>
              <a:buChar char="•"/>
            </a:pPr>
            <a:r>
              <a:rPr lang="en-US" sz="3628" b="1" dirty="0">
                <a:solidFill>
                  <a:srgbClr val="FFFFFF"/>
                </a:solidFill>
                <a:latin typeface="Montserrat Bold"/>
                <a:ea typeface="Montserrat Bold"/>
                <a:cs typeface="Montserrat Bold"/>
                <a:sym typeface="Montserrat Bold"/>
              </a:rPr>
              <a:t>A resolution has three main parts: the heading, the pre-ambulatory clauses, and the operative clauses.</a:t>
            </a:r>
          </a:p>
          <a:p>
            <a:pPr algn="l">
              <a:lnSpc>
                <a:spcPts val="3882"/>
              </a:lnSpc>
            </a:pPr>
            <a:endParaRPr lang="en-US" sz="3628" b="1" dirty="0">
              <a:solidFill>
                <a:srgbClr val="FFFFFF"/>
              </a:solidFill>
              <a:latin typeface="Montserrat Bold"/>
              <a:ea typeface="Montserrat Bold"/>
              <a:cs typeface="Montserrat Bold"/>
              <a:sym typeface="Montserrat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Freeform 7"/>
          <p:cNvSpPr/>
          <p:nvPr/>
        </p:nvSpPr>
        <p:spPr>
          <a:xfrm>
            <a:off x="3154634" y="2572526"/>
            <a:ext cx="11926834" cy="6240410"/>
          </a:xfrm>
          <a:custGeom>
            <a:avLst/>
            <a:gdLst/>
            <a:ahLst/>
            <a:cxnLst/>
            <a:rect l="l" t="t" r="r" b="b"/>
            <a:pathLst>
              <a:path w="11926834" h="6240410">
                <a:moveTo>
                  <a:pt x="0" y="0"/>
                </a:moveTo>
                <a:lnTo>
                  <a:pt x="11926834" y="0"/>
                </a:lnTo>
                <a:lnTo>
                  <a:pt x="11926834" y="6240409"/>
                </a:lnTo>
                <a:lnTo>
                  <a:pt x="0" y="6240409"/>
                </a:lnTo>
                <a:lnTo>
                  <a:pt x="0" y="0"/>
                </a:lnTo>
                <a:close/>
              </a:path>
            </a:pathLst>
          </a:custGeom>
          <a:blipFill>
            <a:blip r:embed="rId3"/>
            <a:stretch>
              <a:fillRect r="-6738" b="-27245"/>
            </a:stretch>
          </a:blipFill>
        </p:spPr>
        <p:txBody>
          <a:bodyPr/>
          <a:lstStyle/>
          <a:p>
            <a:endParaRPr lang="en-US"/>
          </a:p>
        </p:txBody>
      </p:sp>
      <p:sp>
        <p:nvSpPr>
          <p:cNvPr id="8" name="TextBox 8"/>
          <p:cNvSpPr txBox="1"/>
          <p:nvPr/>
        </p:nvSpPr>
        <p:spPr>
          <a:xfrm>
            <a:off x="6375697" y="1043719"/>
            <a:ext cx="5536605" cy="1318896"/>
          </a:xfrm>
          <a:prstGeom prst="rect">
            <a:avLst/>
          </a:prstGeom>
        </p:spPr>
        <p:txBody>
          <a:bodyPr lIns="0" tIns="0" rIns="0" bIns="0" rtlCol="0" anchor="t">
            <a:spAutoFit/>
          </a:bodyPr>
          <a:lstStyle/>
          <a:p>
            <a:pPr algn="ctr">
              <a:lnSpc>
                <a:spcPts val="10779"/>
              </a:lnSpc>
            </a:pPr>
            <a:r>
              <a:rPr lang="en-US" sz="7699">
                <a:solidFill>
                  <a:srgbClr val="FFFFFF"/>
                </a:solidFill>
                <a:latin typeface="Vintage Rotter"/>
                <a:ea typeface="Vintage Rotter"/>
                <a:cs typeface="Vintage Rotter"/>
                <a:sym typeface="Vintage Rotter"/>
              </a:rPr>
              <a:t>Operative Clauses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TextBox 7"/>
          <p:cNvSpPr txBox="1"/>
          <p:nvPr/>
        </p:nvSpPr>
        <p:spPr>
          <a:xfrm>
            <a:off x="6880771" y="1006620"/>
            <a:ext cx="4526458" cy="1384995"/>
          </a:xfrm>
          <a:prstGeom prst="rect">
            <a:avLst/>
          </a:prstGeom>
        </p:spPr>
        <p:txBody>
          <a:bodyPr wrap="square" lIns="0" tIns="0" rIns="0" bIns="0" rtlCol="0" anchor="t">
            <a:spAutoFit/>
          </a:bodyPr>
          <a:lstStyle/>
          <a:p>
            <a:pPr algn="ctr">
              <a:lnSpc>
                <a:spcPts val="10779"/>
              </a:lnSpc>
            </a:pPr>
            <a:r>
              <a:rPr lang="en-US" sz="7699" dirty="0">
                <a:solidFill>
                  <a:srgbClr val="FFFFFF"/>
                </a:solidFill>
                <a:latin typeface="Vintage Rotter"/>
                <a:ea typeface="Vintage Rotter"/>
                <a:cs typeface="Vintage Rotter"/>
                <a:sym typeface="Vintage Rotter"/>
              </a:rPr>
              <a:t>Amendments</a:t>
            </a:r>
          </a:p>
        </p:txBody>
      </p:sp>
      <p:sp>
        <p:nvSpPr>
          <p:cNvPr id="8" name="TextBox 8"/>
          <p:cNvSpPr txBox="1"/>
          <p:nvPr/>
        </p:nvSpPr>
        <p:spPr>
          <a:xfrm>
            <a:off x="1649879" y="3028855"/>
            <a:ext cx="14268179" cy="4860514"/>
          </a:xfrm>
          <a:prstGeom prst="rect">
            <a:avLst/>
          </a:prstGeom>
        </p:spPr>
        <p:txBody>
          <a:bodyPr lIns="0" tIns="0" rIns="0" bIns="0" rtlCol="0" anchor="t">
            <a:spAutoFit/>
          </a:bodyPr>
          <a:lstStyle/>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An amendment modifies, deletes, or adds parts to a Draft Resolution and must be submitted in writing. Amendments to Perambulatory Clauses are not allowed. </a:t>
            </a:r>
          </a:p>
          <a:p>
            <a:pPr algn="l">
              <a:lnSpc>
                <a:spcPts val="3882"/>
              </a:lnSpc>
            </a:pPr>
            <a:endParaRPr lang="en-US" sz="3628" b="1">
              <a:solidFill>
                <a:srgbClr val="FFFFFF"/>
              </a:solidFill>
              <a:latin typeface="Montserrat Bold"/>
              <a:ea typeface="Montserrat Bold"/>
              <a:cs typeface="Montserrat Bold"/>
              <a:sym typeface="Montserrat Bold"/>
            </a:endParaRPr>
          </a:p>
          <a:p>
            <a:pPr marL="783489" lvl="1" indent="-391744" algn="l">
              <a:lnSpc>
                <a:spcPts val="3882"/>
              </a:lnSpc>
              <a:buFont typeface="Arial"/>
              <a:buChar char="•"/>
            </a:pPr>
            <a:r>
              <a:rPr lang="en-US" sz="3628" b="1">
                <a:solidFill>
                  <a:srgbClr val="FFFFFF"/>
                </a:solidFill>
                <a:latin typeface="Montserrat Bold"/>
                <a:ea typeface="Montserrat Bold"/>
                <a:cs typeface="Montserrat Bold"/>
                <a:sym typeface="Montserrat Bold"/>
              </a:rPr>
              <a:t>There are two types: Friendly (agreed by all Sponsors, no vote needed) and Unfriendly (requires a vote). Grammatical errors are corrected without voting. Amendments can be withdrawn in writing before voting.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1C1D"/>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3295214"/>
          </a:xfrm>
          <a:custGeom>
            <a:avLst/>
            <a:gdLst/>
            <a:ahLst/>
            <a:cxnLst/>
            <a:rect l="l" t="t" r="r" b="b"/>
            <a:pathLst>
              <a:path w="18288000" h="13295214">
                <a:moveTo>
                  <a:pt x="0" y="0"/>
                </a:moveTo>
                <a:lnTo>
                  <a:pt x="18288000" y="0"/>
                </a:lnTo>
                <a:lnTo>
                  <a:pt x="18288000" y="13295214"/>
                </a:lnTo>
                <a:lnTo>
                  <a:pt x="0" y="13295214"/>
                </a:lnTo>
                <a:lnTo>
                  <a:pt x="0" y="0"/>
                </a:lnTo>
                <a:close/>
              </a:path>
            </a:pathLst>
          </a:custGeom>
          <a:blipFill>
            <a:blip r:embed="rId2"/>
            <a:stretch>
              <a:fillRect t="-49747" b="-47505"/>
            </a:stretch>
          </a:blipFill>
        </p:spPr>
        <p:txBody>
          <a:bodyPr/>
          <a:lstStyle/>
          <a:p>
            <a:endParaRPr lang="en-US"/>
          </a:p>
        </p:txBody>
      </p:sp>
      <p:sp>
        <p:nvSpPr>
          <p:cNvPr id="3" name="AutoShape 3"/>
          <p:cNvSpPr/>
          <p:nvPr/>
        </p:nvSpPr>
        <p:spPr>
          <a:xfrm>
            <a:off x="1028700" y="704388"/>
            <a:ext cx="16230600" cy="8878224"/>
          </a:xfrm>
          <a:prstGeom prst="rect">
            <a:avLst/>
          </a:prstGeom>
          <a:solidFill>
            <a:srgbClr val="004AAD"/>
          </a:solidFill>
        </p:spPr>
        <p:txBody>
          <a:bodyPr/>
          <a:lstStyle/>
          <a:p>
            <a:endParaRPr lang="en-US"/>
          </a:p>
        </p:txBody>
      </p:sp>
      <p:sp>
        <p:nvSpPr>
          <p:cNvPr id="7" name="Freeform 7"/>
          <p:cNvSpPr/>
          <p:nvPr/>
        </p:nvSpPr>
        <p:spPr>
          <a:xfrm rot="-185379">
            <a:off x="1867023" y="3205282"/>
            <a:ext cx="6616476" cy="3741316"/>
          </a:xfrm>
          <a:custGeom>
            <a:avLst/>
            <a:gdLst/>
            <a:ahLst/>
            <a:cxnLst/>
            <a:rect l="l" t="t" r="r" b="b"/>
            <a:pathLst>
              <a:path w="6616476" h="3741316">
                <a:moveTo>
                  <a:pt x="0" y="0"/>
                </a:moveTo>
                <a:lnTo>
                  <a:pt x="6616476" y="0"/>
                </a:lnTo>
                <a:lnTo>
                  <a:pt x="6616476" y="3741317"/>
                </a:lnTo>
                <a:lnTo>
                  <a:pt x="0" y="37413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9868170" y="2870763"/>
            <a:ext cx="4851285" cy="4449320"/>
          </a:xfrm>
          <a:prstGeom prst="rect">
            <a:avLst/>
          </a:prstGeom>
        </p:spPr>
        <p:txBody>
          <a:bodyPr lIns="0" tIns="0" rIns="0" bIns="0" rtlCol="0" anchor="t">
            <a:spAutoFit/>
          </a:bodyPr>
          <a:lstStyle/>
          <a:p>
            <a:pPr algn="ctr">
              <a:lnSpc>
                <a:spcPts val="17820"/>
              </a:lnSpc>
            </a:pPr>
            <a:r>
              <a:rPr lang="en-US" sz="12728">
                <a:solidFill>
                  <a:srgbClr val="FFFFFF"/>
                </a:solidFill>
                <a:latin typeface="Vintage Rotter"/>
                <a:ea typeface="Vintage Rotter"/>
                <a:cs typeface="Vintage Rotter"/>
                <a:sym typeface="Vintage Rotter"/>
              </a:rPr>
              <a:t>Q &amp; A  </a:t>
            </a:r>
          </a:p>
          <a:p>
            <a:pPr algn="ctr">
              <a:lnSpc>
                <a:spcPts val="17820"/>
              </a:lnSpc>
            </a:pPr>
            <a:r>
              <a:rPr lang="en-US" sz="12728">
                <a:solidFill>
                  <a:srgbClr val="FFFFFF"/>
                </a:solidFill>
                <a:latin typeface="Vintage Rotter"/>
                <a:ea typeface="Vintage Rotter"/>
                <a:cs typeface="Vintage Rotter"/>
                <a:sym typeface="Vintage Rotter"/>
              </a:rPr>
              <a:t>Session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TotalTime>
  <Words>1401</Words>
  <Application>Microsoft Office PowerPoint</Application>
  <PresentationFormat>Custom</PresentationFormat>
  <Paragraphs>140</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Montserrat Bold</vt:lpstr>
      <vt:lpstr>Montserrat</vt:lpstr>
      <vt:lpstr>Vintage Rotter</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Delegate Training Session</dc:title>
  <cp:lastModifiedBy>Sreepadmanabhan Vimalkumar</cp:lastModifiedBy>
  <cp:revision>4</cp:revision>
  <dcterms:created xsi:type="dcterms:W3CDTF">2006-08-16T00:00:00Z</dcterms:created>
  <dcterms:modified xsi:type="dcterms:W3CDTF">2025-10-25T10:11:55Z</dcterms:modified>
  <dc:identifier>DAGdIb_ggWc</dc:identifier>
</cp:coreProperties>
</file>